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Avenir" panose="02000503020000020003" pitchFamily="2" charset="0"/>
        <a:cs typeface="Avenir" panose="02000503020000020003" pitchFamily="2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4248" autoAdjust="0"/>
  </p:normalViewPr>
  <p:slideViewPr>
    <p:cSldViewPr snapToGrid="0">
      <p:cViewPr varScale="1">
        <p:scale>
          <a:sx n="77" d="100"/>
          <a:sy n="77" d="100"/>
        </p:scale>
        <p:origin x="23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71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46">
            <a:extLst>
              <a:ext uri="{FF2B5EF4-FFF2-40B4-BE49-F238E27FC236}">
                <a16:creationId xmlns:a16="http://schemas.microsoft.com/office/drawing/2014/main" id="{97287BF1-D947-9B47-9EED-5ADCB44A651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47">
            <a:extLst>
              <a:ext uri="{FF2B5EF4-FFF2-40B4-BE49-F238E27FC236}">
                <a16:creationId xmlns:a16="http://schemas.microsoft.com/office/drawing/2014/main" id="{8C3C8790-FFA2-4A41-BFF7-E355203DF57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venir Roman" panose="020005030200000200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 panose="02000503020000020003" pitchFamily="2" charset="0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 panose="02000503020000020003" pitchFamily="2" charset="0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 panose="02000503020000020003" pitchFamily="2" charset="0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 panose="02000503020000020003" pitchFamily="2" charset="0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 panose="02000503020000020003" pitchFamily="2" charset="0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0">
            <a:extLst>
              <a:ext uri="{FF2B5EF4-FFF2-40B4-BE49-F238E27FC236}">
                <a16:creationId xmlns:a16="http://schemas.microsoft.com/office/drawing/2014/main" id="{6319C510-ADFE-4949-98C5-0BB3538B4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Shape 51">
            <a:extLst>
              <a:ext uri="{FF2B5EF4-FFF2-40B4-BE49-F238E27FC236}">
                <a16:creationId xmlns:a16="http://schemas.microsoft.com/office/drawing/2014/main" id="{14218394-DE5E-2141-B2B7-DB4EA4AB18B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y-GB" altLang="en-US" b="1"/>
              <a:t>Cyflwyniad</a:t>
            </a:r>
            <a:endParaRPr lang="en-GB" altLang="en-US"/>
          </a:p>
          <a:p>
            <a:r>
              <a:rPr lang="cy-GB" altLang="en-US" b="1"/>
              <a:t>Yn y gwasanaeth hwn rydym ni'n mynd i feddwl am Stephen Lawrence, myfyriwr 18 oed a gafodd ei drywanu a'i ladd gan gang, mewn gweithred ddifrifol o drosedd casineb yn Llundain ym 1993.</a:t>
            </a:r>
            <a:endParaRPr lang="en-GB" altLang="en-US" b="1"/>
          </a:p>
          <a:p>
            <a:r>
              <a:rPr lang="cy-GB" altLang="en-US" b="1"/>
              <a:t>Mae dwy neges glir yn hanes Stephen.</a:t>
            </a:r>
            <a:endParaRPr lang="en-GB" altLang="en-US" b="1"/>
          </a:p>
          <a:p>
            <a:r>
              <a:rPr lang="cy-GB" altLang="en-US" b="1"/>
              <a:t>•	Mae'r neges gyntaf yn un o dristwch a galar, oherwydd llofruddiaeth erchyll person ifanc du diniwed.</a:t>
            </a:r>
            <a:endParaRPr lang="en-GB" altLang="en-US" b="1"/>
          </a:p>
          <a:p>
            <a:r>
              <a:rPr lang="cy-GB" altLang="en-US" b="1"/>
              <a:t>•	Mae'r ail neges yn un o obaith, cyfiawnder ac ysbrydoliaeth o ganlyniad i frwydr teulu Stephen i gael ei lofruddwyr wedi eu barnu’n euog.</a:t>
            </a:r>
            <a:endParaRPr lang="en-GB" altLang="en-US" b="1"/>
          </a:p>
          <a:p>
            <a:r>
              <a:rPr lang="cy-GB" altLang="en-US" b="1"/>
              <a:t>Mae'r stori hon yn rhoi rheswm i ni ystyried a deall sut mae hiliaeth a gwahaniaethu'n gallu arwain at niwed erchyll a thrasiedi.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endParaRPr lang="cy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65">
            <a:extLst>
              <a:ext uri="{FF2B5EF4-FFF2-40B4-BE49-F238E27FC236}">
                <a16:creationId xmlns:a16="http://schemas.microsoft.com/office/drawing/2014/main" id="{A69568F5-7EA0-5948-B508-12354CBF22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Shape 66">
            <a:extLst>
              <a:ext uri="{FF2B5EF4-FFF2-40B4-BE49-F238E27FC236}">
                <a16:creationId xmlns:a16="http://schemas.microsoft.com/office/drawing/2014/main" id="{9927998E-2A06-6D4B-90F8-378AF2C9AAF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y-GB" altLang="en-US" b="1"/>
              <a:t>Cefndir Stephen </a:t>
            </a:r>
            <a:endParaRPr lang="en-GB" altLang="en-US"/>
          </a:p>
          <a:p>
            <a:r>
              <a:rPr lang="cy-GB" altLang="en-US" b="1"/>
              <a:t>Ganwyd Stephen i Doreen a Neville Lawrence ar 13 Medi 1974.Roedd yn uchelgeisiol a thalentog, ac roedd eisiau bod yn bensaer. Yn ystod y gwyliau ysgol bu ar brofiad gwaith gyda phensaer du ifanc o'r enw Arthur Timothy.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r>
              <a:rPr lang="cy-GB" altLang="en-US" b="1"/>
              <a:t>Roedd Stephen wrth ei fodd gyda cherddoriaeth. Roedd yn mwynhau rhedeg gyda’r Cambridge Harriers, a rhedodd “mini-marathon” Llundain ym 1988.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r>
              <a:rPr lang="cy-GB" altLang="en-US" b="1"/>
              <a:t>Roedd Stephen yn boblogaidd ymysg ei gyd-ddisgyblion a'i gymheiriaid ac roedd yn aml yn cefnogi ac yn cynnwys y rhai llai poblogaidd.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2">
            <a:extLst>
              <a:ext uri="{FF2B5EF4-FFF2-40B4-BE49-F238E27FC236}">
                <a16:creationId xmlns:a16="http://schemas.microsoft.com/office/drawing/2014/main" id="{4D5B809B-F549-F94E-9D21-94991D936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5" name="Shape 83">
            <a:extLst>
              <a:ext uri="{FF2B5EF4-FFF2-40B4-BE49-F238E27FC236}">
                <a16:creationId xmlns:a16="http://schemas.microsoft.com/office/drawing/2014/main" id="{C77BC4D9-8952-1647-B595-00CF00A4252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y-GB" altLang="en-US" b="1"/>
              <a:t>Hiliaeth fel sbardun i gasineb a niwed.</a:t>
            </a:r>
            <a:endParaRPr lang="en-GB" altLang="en-US" b="1"/>
          </a:p>
          <a:p>
            <a:r>
              <a:rPr lang="cy-GB" altLang="en-US" b="1"/>
              <a:t>Noswaith Iau, 22 Ebrill 1993, roedd Stephen Lawrence a'i ffrind Duwayne Brooks yn teithio adref yn Llundain. Daethant oddi ar fws rhif 286 tua 10.35pm pan ddaeth gang o ddynion gwyn i fyny atyn nhw gan weiddi enllibion hiliol arnyn nhw ac yna ymosododd y gang ar Stephen. Eiliadau yn unig a barodd yr ymosodiad ond yn ystod yr amser byr hwnnw, dioddefodd Stephen ddau anaf angheuol. Rhedodd y gang i ffwrdd.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r>
              <a:rPr lang="cy-GB" altLang="en-US" b="1"/>
              <a:t>Llwyddodd Stephen i redeg am bellter bach cyn cwympo i'r llawr. Cyhoeddwyd yn hwyrach ei fod wedi marw yn yr ysbyty.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r>
              <a:rPr lang="cy-GB" altLang="en-US" b="1"/>
              <a:t>Er bod gan yr heddlu lwybrau clir i'w dilyn, a bod y bobl dan amheuaeth wedi cael eu henwi'r diwrnod ar ôl y llofruddiaeth, gollyngwyd y cyhuddiadau'n fuan ac nid oeddent yn ystyried bod y dystiolaeth yn erbyn y gang yn ddigon cryf i'w heuogfarnu nhw. Bum mlynedd ar ôl y llofruddiaeth, nid oedd cyfiawnder wedi ei gyflawni o hyd.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endParaRPr lang="en-GB" alt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4">
            <a:extLst>
              <a:ext uri="{FF2B5EF4-FFF2-40B4-BE49-F238E27FC236}">
                <a16:creationId xmlns:a16="http://schemas.microsoft.com/office/drawing/2014/main" id="{5C08500C-B980-E34E-9FF0-D42554318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3" name="Shape 95">
            <a:extLst>
              <a:ext uri="{FF2B5EF4-FFF2-40B4-BE49-F238E27FC236}">
                <a16:creationId xmlns:a16="http://schemas.microsoft.com/office/drawing/2014/main" id="{00101569-98A8-D647-AFD1-00F4C4C7883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y-GB" altLang="en-US" b="1"/>
              <a:t>Ym 1999, canfu adroddiad pwysig dan arweiniad Arglwydd Macpherson, barnwr a oedd wedi ymddeol, bod methiannau’r heddlu i gael euogfarn wedi digwydd oherwydd hiliaeth yn rhannol. Ymunodd papurau newydd fel y Daily Mail gydag ymgyrch y teulu, ac aeth y llywodraeth mor bell â newid y gyfraith i sicrhau bod pobl yn gallu cael eu dwyn o flaen y llys dwywaith am yr un drosedd. Daeth y trobwynt yn 2007 fodd bynnag, pan ddaeth tystiolaeth fforensig newydd i'r golwg, gan olygu bod yr achos yn gallu mynd i'r llys eto.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endParaRPr lang="en-GB" alt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03">
            <a:extLst>
              <a:ext uri="{FF2B5EF4-FFF2-40B4-BE49-F238E27FC236}">
                <a16:creationId xmlns:a16="http://schemas.microsoft.com/office/drawing/2014/main" id="{C29330A7-A85E-F940-9F6F-E35471290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291" name="Shape 104">
            <a:extLst>
              <a:ext uri="{FF2B5EF4-FFF2-40B4-BE49-F238E27FC236}">
                <a16:creationId xmlns:a16="http://schemas.microsoft.com/office/drawing/2014/main" id="{5D1C726B-8EDC-CA4D-A57B-F95EE1AD39E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y-GB" altLang="en-US" b="1"/>
              <a:t>Y frwydr am gyfiawnder</a:t>
            </a:r>
            <a:endParaRPr lang="en-GB" altLang="en-US" b="1"/>
          </a:p>
          <a:p>
            <a:r>
              <a:rPr lang="cy-GB" altLang="en-US" b="1"/>
              <a:t>Mae hon yn stori erchyll, ond dylem fod yn falch bod rhywfaint o gyfiawnder wedi cael ei weinyddu yn y diwedd. Ar 3 Ionawr 2012, derbyniodd ddau ddyn ddedfrydau o garchar am oes am lofruddiaeth Stephen. Dylai hyn roi gobaith i ni, gwybod yn y pen draw na fydd pobl sy'n cyflawni troseddau ofnadwy'n gallu dianc rhagddyn nhw bob tro.</a:t>
            </a:r>
            <a:endParaRPr lang="en-GB" altLang="en-US" b="1"/>
          </a:p>
          <a:p>
            <a:r>
              <a:rPr lang="cy-GB" altLang="en-US" b="1"/>
              <a:t>Fodd bynnag, rhaid i ni beidio anghofio bod teulu Stephen wedi gorfod brwydro i gael y cyfiawnder hwnnw.  Gwrthodwyd eu hawl i gyfiawnder fel dinasyddion Prydeinig. Bu'n rhaid iddyn nhw ymgyrchu, ymdrechu a brwydro i'w gael. Oni bai eu bod wedi gwneud hynny,  mae’n bosibl na fyddai cyfiawnder wedi cael ei weinyddu.</a:t>
            </a:r>
            <a:endParaRPr lang="en-GB" altLang="en-US" b="1"/>
          </a:p>
          <a:p>
            <a:r>
              <a:rPr lang="cy-GB" altLang="en-US" b="1"/>
              <a:t>Weithiau, mae'n rhaid i chi frwydro dros yr hyn rydych chi'n gwybod sy'n iawn. Roedd arweinydd mawr De Affrica, Nelson Mandela, yn gwybod hyn a rhoddodd gefnogaeth i'r teulu Lawrence i gael newidiadau pwysig i'r gyfraith.</a:t>
            </a:r>
            <a:endParaRPr lang="en-GB" altLang="en-US" b="1"/>
          </a:p>
          <a:p>
            <a:r>
              <a:rPr lang="cy-GB" altLang="en-US" b="1"/>
              <a:t>Arweiniodd yr ymgyrch dros gyfiawnder at rai newidiadau pwysig iawn mewn cymdeithas ac yn y gyfraith. Rydym ni'n fwy ymwybodol o hiliaeth yn awr a'r effaith enbyd mae'n ei gael ar unigolion a chymunedau.</a:t>
            </a:r>
            <a:endParaRPr lang="en-GB" altLang="en-US" b="1"/>
          </a:p>
          <a:p>
            <a:r>
              <a:rPr lang="cy-GB" altLang="en-US" b="1"/>
              <a:t>Mae'n rhaid i ysgolion wneud popeth o fewn eu gallu yn awr i werthfawrogi amrywiaeth diwylliannol ac atal hiliaeth. Arweiniodd y llofruddiaeth at ddiffiniad newydd o "ddigwyddiadau hiliol", sy'n golygu bod unrhyw ddigwyddiad mae'r dioddefwr yn ei ddiffinio i fod yn "hiliol" yn ddigwyddiad hiliol, a "hiliaeth sefydliadol", sy'n golygu bod sefydliad cyfan, busnes, neu hyd yn oed ysgol, yn gallu cael ei ystyried yn hiliol. Mae hyn wedi arwain at fwy o hyfforddiant ymwybyddiaeth o hiliaeth mewn llawer o sefydliadau ac mae pobl yn fwy ymwybodol o bwysigrwydd trin pobl yn deg, heb wahaniaethu.  </a:t>
            </a:r>
            <a:endParaRPr lang="en-GB" altLang="en-US" b="1"/>
          </a:p>
          <a:p>
            <a:r>
              <a:rPr lang="cy-GB" altLang="en-US" b="1"/>
              <a:t>Mae pob un ohonom ni'n ymwybodol ein bod, yn drist iawn, yn dal i fyw gyda hiliaeth yn y gymdeithas; gyda rhai troseddau cyllyll ymysg pobl ifanc, a gyda gwahanol fathau o wahaniaethu. 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endParaRPr lang="en-GB" altLang="en-US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9">
            <a:extLst>
              <a:ext uri="{FF2B5EF4-FFF2-40B4-BE49-F238E27FC236}">
                <a16:creationId xmlns:a16="http://schemas.microsoft.com/office/drawing/2014/main" id="{0EE84D23-099B-B542-84AA-099C10577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Shape 120">
            <a:extLst>
              <a:ext uri="{FF2B5EF4-FFF2-40B4-BE49-F238E27FC236}">
                <a16:creationId xmlns:a16="http://schemas.microsoft.com/office/drawing/2014/main" id="{246FEC38-E998-594B-9211-D8413347A42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y-GB" altLang="en-US" b="1"/>
              <a:t>Gobaith yn dilyn Trasiedi</a:t>
            </a:r>
            <a:endParaRPr lang="en-GB" altLang="en-US" b="1"/>
          </a:p>
          <a:p>
            <a:r>
              <a:rPr lang="cy-GB" altLang="en-US" b="1"/>
              <a:t>Mae angen i ni gydbwyso stori drasig llofruddiaeth Stephen gyda chanlyniadau cadarnhaol ei fywyd a'i etifeddiaeth. Mae pobl fel Barwnes Doreen Lawrence o Clarendon, OBE, a sefydliadau fel Ymddiriedolaeth Elusennol Stephen Lawrence yn rhoi rheswm i ni obeithio.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r>
              <a:rPr lang="cy-GB" altLang="en-US" b="1"/>
              <a:t>Mae Ymddiriedolaeth Elusennol Stephen Lawrence wedi helpu dros 2,000 o bobl ifanc i wireddu eu gobeithion a'u breuddwydion er cof am Stephen. Mae eu prosiectau'n cynnwys helpu pobl ifanc i gael gyrfaoedd mewn pensaernïaeth, newyddiaduraeth, fel gwneuthurwyr ffilmiau, uchelgeisiau y gallai Stephen Lawrence fod wedi eu gwireddu ei hun.</a:t>
            </a:r>
            <a:endParaRPr lang="en-GB" altLang="en-US" b="1"/>
          </a:p>
          <a:p>
            <a:r>
              <a:rPr lang="en-GB" altLang="en-US" b="1"/>
              <a:t> 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25">
            <a:extLst>
              <a:ext uri="{FF2B5EF4-FFF2-40B4-BE49-F238E27FC236}">
                <a16:creationId xmlns:a16="http://schemas.microsoft.com/office/drawing/2014/main" id="{5C2BFF86-0B78-3948-AC03-F3919FB28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6387" name="Shape 126">
            <a:extLst>
              <a:ext uri="{FF2B5EF4-FFF2-40B4-BE49-F238E27FC236}">
                <a16:creationId xmlns:a16="http://schemas.microsoft.com/office/drawing/2014/main" id="{212BC204-9FFB-B24F-9607-2B2DE6DD32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y-GB" altLang="en-US" b="1"/>
              <a:t>Amser i fyfyrio:</a:t>
            </a:r>
            <a:r>
              <a:rPr lang="cy-GB" altLang="en-US"/>
              <a:t> </a:t>
            </a:r>
            <a:r>
              <a:rPr lang="cy-GB" altLang="en-US" b="1" i="1"/>
              <a:t>Byw y Bywyd Gorau</a:t>
            </a:r>
          </a:p>
          <a:p>
            <a:r>
              <a:rPr lang="cy-GB" altLang="en-US" b="1"/>
              <a:t>Thema Diwrnod Stephen Lawrence yw Byw ein Bywyd Gorau. Heddiw, rydym wedi clywed am farwolaeth erchyll Stephen. Rydym wedi clywed am fethiannau dwys i weinyddu cyfiawnder.</a:t>
            </a:r>
            <a:endParaRPr lang="en-GB" altLang="en-US" b="1"/>
          </a:p>
          <a:p>
            <a:r>
              <a:rPr lang="cy-GB" altLang="en-US" b="1"/>
              <a:t>Rydym wedi clywed am deulu Stephen hefyd; eu cariad tuag at eu mab; eu dyfalbarhad a'u penderfyniad, a'u brwydr dros gyfiawnder, er gwaethaf popeth, a arweiniodd at ddau o'r gang yn cael eu hanfon i'r carchar.</a:t>
            </a:r>
            <a:endParaRPr lang="en-GB" altLang="en-US" b="1"/>
          </a:p>
          <a:p>
            <a:r>
              <a:rPr lang="cy-GB" altLang="en-US" b="1"/>
              <a:t>Ychydig yn hŷn na chi oedd y dynion ifanc a lofruddiodd Stephen. Maen nhw'n feibion, brodyr ac yn wyrion i rywun.  Gwnaethant ddylanwadu ar ei gilydd i gyflawni trosedd gywilyddus, a chwalodd fywyd Stephen a'i deulu.</a:t>
            </a:r>
            <a:endParaRPr lang="en-GB" altLang="en-US" b="1"/>
          </a:p>
          <a:p>
            <a:r>
              <a:rPr lang="cy-GB" altLang="en-US" b="1"/>
              <a:t>Gadewch i ni dreulio ychydig o funudau yn canolbwyntio ar sut rydym ni'n byw ein bywydau, a'r newidiadau yr hoffem eu gwneud iddyn nhw, er mwyn i ni </a:t>
            </a:r>
            <a:r>
              <a:rPr lang="cy-GB" altLang="en-US" b="1" i="1"/>
              <a:t>Fyw Ein Bywyd Gorau</a:t>
            </a:r>
            <a:r>
              <a:rPr lang="cy-GB" altLang="en-US" b="1"/>
              <a:t>.</a:t>
            </a:r>
            <a:endParaRPr lang="en-GB" altLang="en-US" b="1"/>
          </a:p>
          <a:p>
            <a:r>
              <a:rPr lang="cy-GB" altLang="en-US" b="1"/>
              <a:t>Gadewch i ni dreulio amser yn ystyried sut mae ein dewisiadau, geiriau a gweithredoedd yn effeithio ar bobl eraill, a:</a:t>
            </a:r>
            <a:endParaRPr lang="en-GB" altLang="en-US" b="1"/>
          </a:p>
          <a:p>
            <a:r>
              <a:rPr lang="cy-GB" altLang="en-US" b="1"/>
              <a:t>Chanolbwyntio ar sut mae troseddau casineb, ym mhob ffurf, yn effeithio ar hawl pobl i fyw bywyd diogel a llawen.</a:t>
            </a:r>
            <a:endParaRPr lang="en-GB" altLang="en-US" b="1"/>
          </a:p>
          <a:p>
            <a:r>
              <a:rPr lang="cy-GB" altLang="en-US" b="1"/>
              <a:t>Ystyried sut y gallech chi wneud safiad dros yr hyn sy'n iawn. </a:t>
            </a:r>
            <a:endParaRPr lang="en-GB" altLang="en-US" b="1"/>
          </a:p>
          <a:p>
            <a:r>
              <a:rPr lang="cy-GB" altLang="en-US" b="1"/>
              <a:t>Ystyried sut y gallech chi ddysgu gan deulu Stephen; eu cariad a'u brwydr dros gyfiawnder. Ystyriwch sut mae eich teulu'n eich caru chi a pha mor bwysig yw gwrando ar eich teulu a'u gwerthfawrogi.</a:t>
            </a:r>
            <a:endParaRPr lang="en-GB" altLang="en-US" b="1"/>
          </a:p>
          <a:p>
            <a:r>
              <a:rPr lang="cy-GB" altLang="en-US" b="1"/>
              <a:t>Yn olaf, wrth i ni gofio Diwrnod Stephen Lawrence, mae'n bwysig ein bod ni'n dysgu gwersi o ganlyniad i lofruddiaeth Stephen, a'r ffaith ei bod wedi cymryd cymaint o amser i gyfiawnder gael ei weinyddu. Mae'n bwysig ein bod yn dathlu'r bywyd sydd gennym ni y funud hon hefyd. Mae gan bob un ohonom ni'r potensial i gyflawni pethau anhygoel. Mae angen i ni anelu'n uchel a, fel Stephen, mae angen i ni weithio i gyrraedd ein goliau. Weithiau, bydd hyn yn golygu bod angen i ni oresgyn rhwystrau er mwyn cyrraedd yno, ond peidiwch ag anobeithio. Daliwch ati i ymdrechu i gael dyfydol gwell ac i ymdrechu dros y pethau rydych chi'n credu ynddynt. Beth am i bob un ohonom ni geisio byw'r bywyd gorau y gallwn ni.</a:t>
            </a:r>
            <a:endParaRPr lang="en-GB" altLang="en-US" b="1"/>
          </a:p>
          <a:p>
            <a:endParaRPr lang="en-GB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/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F602E0B-B91E-B049-80C7-D0E3AC041A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84D66-7E91-BE40-BFA7-099C85708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45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6FA63AD1-EAD0-B94F-B6F5-CE5F757695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65F72-FF37-E246-A696-DACC1E462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3622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4D5C8A50-D66D-C746-94E5-4FE2FE1071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B75C5-524D-B449-B4F9-75967C086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3721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BCFD8D13-4370-AF49-ADDA-0C4C0F023E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3CC24-CA2E-9A4F-8923-43BC6E33C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951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185535A-EF39-6B4C-9A41-261CC5BBE0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4FE7A-A6EF-0945-BA6A-5924643CD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161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BDC99665-203C-DB41-BEE2-D8A4ED3E60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43F2E-40C9-894F-8146-29E7878C3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8956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570C6EB0-6625-784C-989F-C491E9F276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65B0F-E465-174C-83B7-5A83445C4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7753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528C4DA2-3D2C-6442-9A36-89D476359F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D9A21-4D8E-1D4D-A267-395151475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5986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6FDFB8F0-5DB8-CB4C-967B-72ACF31CC2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FE3F5-8999-B448-904D-50516EFEA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65766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9DC4809-F0ED-4A44-9B16-899FA22336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87F7A-7F93-FC4B-9C7A-56AF23B9B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4493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F5846874-D107-0040-9F8E-0836044DD9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321E-191E-B842-86C9-27171C270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547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>
            <a:extLst>
              <a:ext uri="{FF2B5EF4-FFF2-40B4-BE49-F238E27FC236}">
                <a16:creationId xmlns:a16="http://schemas.microsoft.com/office/drawing/2014/main" id="{CAD985F4-BE38-D346-9895-11F069791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0188"/>
            <a:ext cx="105156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Light" panose="020F0302020204030204" pitchFamily="34" charset="0"/>
              </a:rPr>
              <a:t>Title Text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:a16="http://schemas.microsoft.com/office/drawing/2014/main" id="{76B154B6-64B6-A94C-8B74-2C7A5D8F0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hape 4">
            <a:extLst>
              <a:ext uri="{FF2B5EF4-FFF2-40B4-BE49-F238E27FC236}">
                <a16:creationId xmlns:a16="http://schemas.microsoft.com/office/drawing/2014/main" id="{B523AA07-7FB2-0F4F-AC4F-A2A65EC709AC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8610600" y="6403975"/>
            <a:ext cx="2743200" cy="269875"/>
          </a:xfrm>
          <a:prstGeom prst="rect">
            <a:avLst/>
          </a:prstGeom>
          <a:noFill/>
          <a:ln>
            <a:noFill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rgbClr val="888888"/>
                </a:solidFill>
              </a:defRPr>
            </a:lvl1pPr>
          </a:lstStyle>
          <a:p>
            <a:fld id="{CAD27B88-62F4-F640-9A4C-D2F07652D7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l" descr=" ">
            <a:extLst>
              <a:ext uri="{FF2B5EF4-FFF2-40B4-BE49-F238E27FC236}">
                <a16:creationId xmlns:a16="http://schemas.microsoft.com/office/drawing/2014/main" id="{7E424942-C410-8D4E-A73C-D3C1984B6228}"/>
              </a:ext>
            </a:extLst>
          </p:cNvPr>
          <p:cNvSpPr txBox="1"/>
          <p:nvPr userDrawn="1"/>
        </p:nvSpPr>
        <p:spPr>
          <a:xfrm>
            <a:off x="0" y="0"/>
            <a:ext cx="12192000" cy="223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>
                <a:solidFill>
                  <a:srgbClr val="000000"/>
                </a:solidFill>
                <a:latin typeface="Microsoft Sans Serif" panose="020B0604020202020204" pitchFamily="34" charset="0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" name="fl" descr=" ">
            <a:extLst>
              <a:ext uri="{FF2B5EF4-FFF2-40B4-BE49-F238E27FC236}">
                <a16:creationId xmlns:a16="http://schemas.microsoft.com/office/drawing/2014/main" id="{A631E7D8-DBB1-FC42-B578-81FAF4192046}"/>
              </a:ext>
            </a:extLst>
          </p:cNvPr>
          <p:cNvSpPr txBox="1"/>
          <p:nvPr userDrawn="1"/>
        </p:nvSpPr>
        <p:spPr>
          <a:xfrm>
            <a:off x="0" y="6537325"/>
            <a:ext cx="12192000" cy="223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>
                <a:solidFill>
                  <a:srgbClr val="000000"/>
                </a:solidFill>
                <a:latin typeface="Microsoft Sans Serif" panose="020B0604020202020204" pitchFamily="34" charset="0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1.jpeg">
            <a:extLst>
              <a:ext uri="{FF2B5EF4-FFF2-40B4-BE49-F238E27FC236}">
                <a16:creationId xmlns:a16="http://schemas.microsoft.com/office/drawing/2014/main" id="{5B9A6F1A-2EFF-5E4D-BE97-45CC2E7A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r="5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4CCC1E-BB8F-D847-B93A-94A05A81454F}"/>
              </a:ext>
            </a:extLst>
          </p:cNvPr>
          <p:cNvSpPr txBox="1"/>
          <p:nvPr/>
        </p:nvSpPr>
        <p:spPr>
          <a:xfrm>
            <a:off x="588963" y="2098675"/>
            <a:ext cx="3983037" cy="1077913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Yn</a:t>
            </a:r>
            <a:r>
              <a:rPr lang="en-GB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hysbridoli</a:t>
            </a:r>
            <a:r>
              <a:rPr lang="en-GB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GB"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FYW Y BYWYD GORAU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2.jpeg">
            <a:extLst>
              <a:ext uri="{FF2B5EF4-FFF2-40B4-BE49-F238E27FC236}">
                <a16:creationId xmlns:a16="http://schemas.microsoft.com/office/drawing/2014/main" id="{346DE066-BC29-DA4B-A702-D807A1EA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3" name="image3.jpg">
            <a:extLst>
              <a:ext uri="{FF2B5EF4-FFF2-40B4-BE49-F238E27FC236}">
                <a16:creationId xmlns:a16="http://schemas.microsoft.com/office/drawing/2014/main" id="{192A3AF9-E1E4-9D4C-A23C-827BC1BE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2713"/>
            <a:ext cx="20542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4" name="image7.jpg">
            <a:extLst>
              <a:ext uri="{FF2B5EF4-FFF2-40B4-BE49-F238E27FC236}">
                <a16:creationId xmlns:a16="http://schemas.microsoft.com/office/drawing/2014/main" id="{BABF440B-2833-0A42-BF88-88D34E0A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74650"/>
            <a:ext cx="316071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5" name="image9.jpg">
            <a:extLst>
              <a:ext uri="{FF2B5EF4-FFF2-40B4-BE49-F238E27FC236}">
                <a16:creationId xmlns:a16="http://schemas.microsoft.com/office/drawing/2014/main" id="{62583D5C-5401-EE44-B362-FA402901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306388"/>
            <a:ext cx="15970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8" name="Shape 58">
            <a:extLst>
              <a:ext uri="{FF2B5EF4-FFF2-40B4-BE49-F238E27FC236}">
                <a16:creationId xmlns:a16="http://schemas.microsoft.com/office/drawing/2014/main" id="{9D3F7708-C4A4-2B41-BE66-42A2425CE07A}"/>
              </a:ext>
            </a:extLst>
          </p:cNvPr>
          <p:cNvSpPr/>
          <p:nvPr/>
        </p:nvSpPr>
        <p:spPr>
          <a:xfrm>
            <a:off x="595313" y="3194050"/>
            <a:ext cx="10799762" cy="0"/>
          </a:xfrm>
          <a:prstGeom prst="line">
            <a:avLst/>
          </a:prstGeom>
          <a:ln w="25400">
            <a:solidFill>
              <a:srgbClr val="F07F09"/>
            </a:solidFill>
          </a:ln>
        </p:spPr>
        <p:txBody>
          <a:bodyPr lIns="0" tIns="0" rIns="0" bIns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127" name="Shape 59">
            <a:extLst>
              <a:ext uri="{FF2B5EF4-FFF2-40B4-BE49-F238E27FC236}">
                <a16:creationId xmlns:a16="http://schemas.microsoft.com/office/drawing/2014/main" id="{5F03AD3F-8655-4A41-9CD9-7F7F06713292}"/>
              </a:ext>
            </a:extLst>
          </p:cNvPr>
          <p:cNvSpPr>
            <a:spLocks/>
          </p:cNvSpPr>
          <p:nvPr/>
        </p:nvSpPr>
        <p:spPr bwMode="auto">
          <a:xfrm>
            <a:off x="1527175" y="3086100"/>
            <a:ext cx="215900" cy="2159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5128" name="Shape 60">
            <a:extLst>
              <a:ext uri="{FF2B5EF4-FFF2-40B4-BE49-F238E27FC236}">
                <a16:creationId xmlns:a16="http://schemas.microsoft.com/office/drawing/2014/main" id="{E09F2D0E-814F-1B47-9E04-37B2FD3538E9}"/>
              </a:ext>
            </a:extLst>
          </p:cNvPr>
          <p:cNvSpPr>
            <a:spLocks/>
          </p:cNvSpPr>
          <p:nvPr/>
        </p:nvSpPr>
        <p:spPr bwMode="auto">
          <a:xfrm>
            <a:off x="5281613" y="3086100"/>
            <a:ext cx="215900" cy="2159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5129" name="Shape 61">
            <a:extLst>
              <a:ext uri="{FF2B5EF4-FFF2-40B4-BE49-F238E27FC236}">
                <a16:creationId xmlns:a16="http://schemas.microsoft.com/office/drawing/2014/main" id="{DABD4891-DF5F-CE46-9E6A-4C4383FF88B9}"/>
              </a:ext>
            </a:extLst>
          </p:cNvPr>
          <p:cNvSpPr>
            <a:spLocks/>
          </p:cNvSpPr>
          <p:nvPr/>
        </p:nvSpPr>
        <p:spPr bwMode="auto">
          <a:xfrm>
            <a:off x="9331325" y="3086100"/>
            <a:ext cx="215900" cy="2159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130" name="image6.jpg">
            <a:extLst>
              <a:ext uri="{FF2B5EF4-FFF2-40B4-BE49-F238E27FC236}">
                <a16:creationId xmlns:a16="http://schemas.microsoft.com/office/drawing/2014/main" id="{D0524DEE-DE68-384F-8076-315BF3027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88" y="2436813"/>
            <a:ext cx="19399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31" name="image8.jpg">
            <a:extLst>
              <a:ext uri="{FF2B5EF4-FFF2-40B4-BE49-F238E27FC236}">
                <a16:creationId xmlns:a16="http://schemas.microsoft.com/office/drawing/2014/main" id="{3DFB257F-1A86-5542-9502-6A5AD392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843213"/>
            <a:ext cx="19399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32" name="image5.jpg">
            <a:extLst>
              <a:ext uri="{FF2B5EF4-FFF2-40B4-BE49-F238E27FC236}">
                <a16:creationId xmlns:a16="http://schemas.microsoft.com/office/drawing/2014/main" id="{1E2C3729-8282-A842-8B8F-AC360F93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92413"/>
            <a:ext cx="30622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F7E813-7BE3-4E47-9B90-7CFEDEAE1AC4}"/>
              </a:ext>
            </a:extLst>
          </p:cNvPr>
          <p:cNvSpPr txBox="1"/>
          <p:nvPr/>
        </p:nvSpPr>
        <p:spPr>
          <a:xfrm>
            <a:off x="5691188" y="6284913"/>
            <a:ext cx="6500812" cy="46196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hysbridoli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FYW Y BYWYD GORAU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2.jpeg">
            <a:extLst>
              <a:ext uri="{FF2B5EF4-FFF2-40B4-BE49-F238E27FC236}">
                <a16:creationId xmlns:a16="http://schemas.microsoft.com/office/drawing/2014/main" id="{DA3D382E-DF82-744C-9E84-229A0342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71" name="Shape 71">
            <a:extLst>
              <a:ext uri="{FF2B5EF4-FFF2-40B4-BE49-F238E27FC236}">
                <a16:creationId xmlns:a16="http://schemas.microsoft.com/office/drawing/2014/main" id="{001065A1-CD11-A840-A470-FDF82795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50" y="153988"/>
            <a:ext cx="3511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500">
                <a:solidFill>
                  <a:srgbClr val="B2252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Gwneud Gwaith Ymchwil</a:t>
            </a:r>
          </a:p>
        </p:txBody>
      </p:sp>
      <p:sp>
        <p:nvSpPr>
          <p:cNvPr id="7172" name="Shape 72">
            <a:extLst>
              <a:ext uri="{FF2B5EF4-FFF2-40B4-BE49-F238E27FC236}">
                <a16:creationId xmlns:a16="http://schemas.microsoft.com/office/drawing/2014/main" id="{E837DC27-D957-DF4E-BE4D-F3485BE64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450850"/>
            <a:ext cx="493871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500">
                <a:solidFill>
                  <a:srgbClr val="B2252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Dysgu mwy am Hanes Prydain</a:t>
            </a:r>
          </a:p>
        </p:txBody>
      </p:sp>
      <p:sp>
        <p:nvSpPr>
          <p:cNvPr id="7173" name="Shape 74">
            <a:extLst>
              <a:ext uri="{FF2B5EF4-FFF2-40B4-BE49-F238E27FC236}">
                <a16:creationId xmlns:a16="http://schemas.microsoft.com/office/drawing/2014/main" id="{9215D540-F98B-1C4C-B61C-9EE8FCF90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231775"/>
            <a:ext cx="3509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500">
                <a:solidFill>
                  <a:srgbClr val="B2252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Brwydro yn erbyn Hiliaeth</a:t>
            </a:r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EFC99D3E-C513-6044-9645-032EDB35F98C}"/>
              </a:ext>
            </a:extLst>
          </p:cNvPr>
          <p:cNvSpPr/>
          <p:nvPr/>
        </p:nvSpPr>
        <p:spPr>
          <a:xfrm>
            <a:off x="506413" y="1000125"/>
            <a:ext cx="10801350" cy="0"/>
          </a:xfrm>
          <a:prstGeom prst="line">
            <a:avLst/>
          </a:prstGeom>
          <a:ln w="25400">
            <a:solidFill>
              <a:srgbClr val="F07F09"/>
            </a:solidFill>
          </a:ln>
        </p:spPr>
        <p:txBody>
          <a:bodyPr lIns="0" tIns="0" rIns="0" bIns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175" name="Shape 77">
            <a:extLst>
              <a:ext uri="{FF2B5EF4-FFF2-40B4-BE49-F238E27FC236}">
                <a16:creationId xmlns:a16="http://schemas.microsoft.com/office/drawing/2014/main" id="{0AE82748-5FA0-1F4B-A9FA-99D075DC9DD1}"/>
              </a:ext>
            </a:extLst>
          </p:cNvPr>
          <p:cNvSpPr>
            <a:spLocks/>
          </p:cNvSpPr>
          <p:nvPr/>
        </p:nvSpPr>
        <p:spPr bwMode="auto">
          <a:xfrm>
            <a:off x="1981200" y="892175"/>
            <a:ext cx="215900" cy="2159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176" name="Shape 78">
            <a:extLst>
              <a:ext uri="{FF2B5EF4-FFF2-40B4-BE49-F238E27FC236}">
                <a16:creationId xmlns:a16="http://schemas.microsoft.com/office/drawing/2014/main" id="{C458E639-4C00-E245-9B10-1288BAFDC424}"/>
              </a:ext>
            </a:extLst>
          </p:cNvPr>
          <p:cNvSpPr>
            <a:spLocks/>
          </p:cNvSpPr>
          <p:nvPr/>
        </p:nvSpPr>
        <p:spPr bwMode="auto">
          <a:xfrm>
            <a:off x="5988050" y="892175"/>
            <a:ext cx="215900" cy="2159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177" name="Shape 79">
            <a:extLst>
              <a:ext uri="{FF2B5EF4-FFF2-40B4-BE49-F238E27FC236}">
                <a16:creationId xmlns:a16="http://schemas.microsoft.com/office/drawing/2014/main" id="{F9C3875B-7FE7-2F41-9A5D-C2609ABCF3EF}"/>
              </a:ext>
            </a:extLst>
          </p:cNvPr>
          <p:cNvSpPr>
            <a:spLocks/>
          </p:cNvSpPr>
          <p:nvPr/>
        </p:nvSpPr>
        <p:spPr bwMode="auto">
          <a:xfrm>
            <a:off x="9490075" y="892175"/>
            <a:ext cx="215900" cy="2159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178" name="Screen Shot 2019-02-16 at 16.46.26.png">
            <a:extLst>
              <a:ext uri="{FF2B5EF4-FFF2-40B4-BE49-F238E27FC236}">
                <a16:creationId xmlns:a16="http://schemas.microsoft.com/office/drawing/2014/main" id="{03F4F24C-058D-E044-B912-757F8BF8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809875"/>
            <a:ext cx="5327650" cy="669925"/>
          </a:xfrm>
          <a:prstGeom prst="rect">
            <a:avLst/>
          </a:prstGeom>
          <a:noFill/>
          <a:ln w="38100">
            <a:solidFill>
              <a:srgbClr val="ED7D3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8D19D14A-D2E7-4998-BF51-11C8FC704EB6" descr="8D19D14A-D2E7-4998-BF51-11C8FC704EB6">
            <a:extLst>
              <a:ext uri="{FF2B5EF4-FFF2-40B4-BE49-F238E27FC236}">
                <a16:creationId xmlns:a16="http://schemas.microsoft.com/office/drawing/2014/main" id="{DAAB6ADB-C172-F34E-87DF-4951D831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423988"/>
            <a:ext cx="4406900" cy="31670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Shape 70">
            <a:extLst>
              <a:ext uri="{FF2B5EF4-FFF2-40B4-BE49-F238E27FC236}">
                <a16:creationId xmlns:a16="http://schemas.microsoft.com/office/drawing/2014/main" id="{3C74513E-EEA2-D944-B166-B79098DBC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3924300"/>
            <a:ext cx="49133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/>
            <a:endParaRPr lang="en-GB" altLang="en-US">
              <a:latin typeface="Adobe Garamond Pro"/>
              <a:ea typeface="Adobe Garamond Pro"/>
              <a:cs typeface="Adobe Garamond Pro"/>
              <a:sym typeface="Adobe Garamond Pro"/>
            </a:endParaRPr>
          </a:p>
          <a:p>
            <a:pPr eaLnBrk="1" hangingPunct="1"/>
            <a:endParaRPr lang="en-GB" altLang="en-US">
              <a:latin typeface="Adobe Garamond Pro"/>
              <a:ea typeface="Adobe Garamond Pro"/>
              <a:cs typeface="Adobe Garamond Pro"/>
              <a:sym typeface="Adobe Garamond Pro"/>
            </a:endParaRPr>
          </a:p>
          <a:p>
            <a:pPr eaLnBrk="1" hangingPunct="1"/>
            <a:endParaRPr lang="en-GB" altLang="en-US">
              <a:latin typeface="Adobe Garamond Pro"/>
              <a:ea typeface="Adobe Garamond Pro"/>
              <a:cs typeface="Adobe Garamond Pro"/>
              <a:sym typeface="Adobe Garamond Pro"/>
            </a:endParaRPr>
          </a:p>
          <a:p>
            <a:pPr algn="ctr" eaLnBrk="1" hangingPunct="1"/>
            <a:r>
              <a:rPr lang="en-GB" altLang="en-US">
                <a:latin typeface="Adobe Garamond Pro"/>
                <a:ea typeface="Adobe Garamond Pro"/>
                <a:cs typeface="Adobe Garamond Pro"/>
                <a:sym typeface="Adobe Garamond Pro"/>
              </a:rPr>
              <a:t>Canolfan Ymchwil ac Archif  Stephen Lawrence: Prifysgol DeMontfort</a:t>
            </a:r>
            <a:endParaRPr lang="en-US" altLang="en-US" sz="1700"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sp>
        <p:nvSpPr>
          <p:cNvPr id="7181" name="Rectangle 1">
            <a:extLst>
              <a:ext uri="{FF2B5EF4-FFF2-40B4-BE49-F238E27FC236}">
                <a16:creationId xmlns:a16="http://schemas.microsoft.com/office/drawing/2014/main" id="{2609CAFE-7B0F-174C-8562-F96C3BF1D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1431925"/>
            <a:ext cx="5611812" cy="523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r>
              <a:rPr lang="en-GB" altLang="en-US" sz="2800" b="1"/>
              <a:t>DANGOS Y CERDYN </a:t>
            </a:r>
            <a:r>
              <a:rPr lang="en-GB" altLang="en-US" sz="2800" b="1" u="sng">
                <a:solidFill>
                  <a:srgbClr val="FF0000"/>
                </a:solidFill>
              </a:rPr>
              <a:t>COCH</a:t>
            </a:r>
            <a:r>
              <a:rPr lang="en-GB" altLang="en-US" sz="2800" b="1"/>
              <a:t> I HILIAETH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8A95E-1009-0A4A-87B3-A994C661893D}"/>
              </a:ext>
            </a:extLst>
          </p:cNvPr>
          <p:cNvSpPr txBox="1"/>
          <p:nvPr/>
        </p:nvSpPr>
        <p:spPr>
          <a:xfrm>
            <a:off x="5691188" y="6284913"/>
            <a:ext cx="6500812" cy="46196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hysbridoli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FYW Y BYWYD GORAU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85">
            <a:extLst>
              <a:ext uri="{FF2B5EF4-FFF2-40B4-BE49-F238E27FC236}">
                <a16:creationId xmlns:a16="http://schemas.microsoft.com/office/drawing/2014/main" id="{2791B58B-ED62-7D4F-A155-54BB11DEB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19" name="Shape 86">
            <a:extLst>
              <a:ext uri="{FF2B5EF4-FFF2-40B4-BE49-F238E27FC236}">
                <a16:creationId xmlns:a16="http://schemas.microsoft.com/office/drawing/2014/main" id="{3E1855BF-F3C7-274E-97B8-1D281DAF1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Shape 87">
            <a:extLst>
              <a:ext uri="{FF2B5EF4-FFF2-40B4-BE49-F238E27FC236}">
                <a16:creationId xmlns:a16="http://schemas.microsoft.com/office/drawing/2014/main" id="{016AA724-D704-6342-A768-534C9FEA0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fld id="{7955EB48-1CFD-D845-9FC1-8C5E3865D71F}" type="slidenum">
              <a:rPr lang="en-US" altLang="en-US">
                <a:solidFill>
                  <a:srgbClr val="888888"/>
                </a:solidFill>
              </a:rPr>
              <a:pPr/>
              <a:t>4</a:t>
            </a:fld>
            <a:endParaRPr lang="en-US" altLang="en-US">
              <a:solidFill>
                <a:srgbClr val="888888"/>
              </a:solidFill>
            </a:endParaRPr>
          </a:p>
        </p:txBody>
      </p:sp>
      <p:pic>
        <p:nvPicPr>
          <p:cNvPr id="9221" name="image2.jpeg">
            <a:extLst>
              <a:ext uri="{FF2B5EF4-FFF2-40B4-BE49-F238E27FC236}">
                <a16:creationId xmlns:a16="http://schemas.microsoft.com/office/drawing/2014/main" id="{3B78DA17-27CC-5F42-9AF3-0A4D4AC1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22" name="Shape 89">
            <a:extLst>
              <a:ext uri="{FF2B5EF4-FFF2-40B4-BE49-F238E27FC236}">
                <a16:creationId xmlns:a16="http://schemas.microsoft.com/office/drawing/2014/main" id="{70D84B8D-7BE9-5645-9261-A87D256C9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254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800" b="1">
                <a:solidFill>
                  <a:srgbClr val="B2252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Adroddiad Stephen Lawrence (Macpherson)</a:t>
            </a:r>
          </a:p>
        </p:txBody>
      </p:sp>
      <p:sp>
        <p:nvSpPr>
          <p:cNvPr id="9223" name="Shape 90">
            <a:extLst>
              <a:ext uri="{FF2B5EF4-FFF2-40B4-BE49-F238E27FC236}">
                <a16:creationId xmlns:a16="http://schemas.microsoft.com/office/drawing/2014/main" id="{5FDDE67D-C2FE-7D4A-BC47-14E0A9C9B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200150"/>
            <a:ext cx="51577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3000"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sp>
        <p:nvSpPr>
          <p:cNvPr id="9224" name="Shape 91">
            <a:extLst>
              <a:ext uri="{FF2B5EF4-FFF2-40B4-BE49-F238E27FC236}">
                <a16:creationId xmlns:a16="http://schemas.microsoft.com/office/drawing/2014/main" id="{0C932D24-0C55-6D42-9386-4C377ECE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1644650"/>
            <a:ext cx="515778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92200B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600">
                <a:latin typeface="Adobe Garamond Pro"/>
                <a:ea typeface="Adobe Garamond Pro"/>
                <a:cs typeface="Adobe Garamond Pro"/>
                <a:sym typeface="Adobe Garamond Pro"/>
              </a:rPr>
              <a:t>Cafwyd tystiolaeth o Hiliaeth Sefydliadol</a:t>
            </a:r>
            <a:endParaRPr lang="en-US" altLang="en-US" sz="2600">
              <a:latin typeface="Adobe Garamond Pro"/>
              <a:ea typeface="Adobe Garamond Pro"/>
              <a:cs typeface="Adobe Garamond Pro"/>
              <a:sym typeface="Adobe Garamond Pro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92200B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600">
                <a:latin typeface="Adobe Garamond Pro"/>
                <a:ea typeface="Adobe Garamond Pro"/>
                <a:cs typeface="Adobe Garamond Pro"/>
                <a:sym typeface="Adobe Garamond Pro"/>
              </a:rPr>
              <a:t>Newidiwyd y gyfraith –</a:t>
            </a:r>
            <a:r>
              <a:rPr lang="en-US" altLang="en-US" sz="2600">
                <a:latin typeface="Adobe Garamond Pro"/>
                <a:ea typeface="Adobe Garamond Pro"/>
                <a:cs typeface="Adobe Garamond Pro"/>
                <a:sym typeface="Adobe Garamond Pro"/>
              </a:rPr>
              <a:t> </a:t>
            </a:r>
            <a:r>
              <a:rPr lang="en-GB" altLang="en-US" sz="2600">
                <a:latin typeface="Adobe Garamond Pro"/>
                <a:ea typeface="Adobe Garamond Pro"/>
                <a:cs typeface="Adobe Garamond Pro"/>
                <a:sym typeface="Adobe Garamond Pro"/>
              </a:rPr>
              <a:t>erlyniad dwbl</a:t>
            </a:r>
            <a:endParaRPr lang="en-US" altLang="en-US" sz="2600">
              <a:latin typeface="Adobe Garamond Pro"/>
              <a:ea typeface="Adobe Garamond Pro"/>
              <a:cs typeface="Adobe Garamond Pro"/>
              <a:sym typeface="Adobe Garamond Pro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92200B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600">
                <a:latin typeface="Adobe Garamond Pro"/>
                <a:ea typeface="Adobe Garamond Pro"/>
                <a:cs typeface="Adobe Garamond Pro"/>
                <a:sym typeface="Adobe Garamond Pro"/>
              </a:rPr>
              <a:t>Newid arfaethedig i’r cwricwlwm ysgol </a:t>
            </a:r>
            <a:r>
              <a:rPr lang="en-US" altLang="en-US" sz="2600">
                <a:latin typeface="Adobe Garamond Pro"/>
                <a:ea typeface="Adobe Garamond Pro"/>
                <a:cs typeface="Adobe Garamond Pro"/>
                <a:sym typeface="Adobe Garamond Pro"/>
              </a:rPr>
              <a:t>(Dinasyddiaeth</a:t>
            </a:r>
            <a:r>
              <a:rPr lang="en-GB" altLang="en-US" sz="2600">
                <a:latin typeface="Adobe Garamond Pro"/>
                <a:ea typeface="Adobe Garamond Pro"/>
                <a:cs typeface="Adobe Garamond Pro"/>
                <a:sym typeface="Adobe Garamond Pro"/>
              </a:rPr>
              <a:t>).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92200B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600">
                <a:latin typeface="Adobe Garamond Pro"/>
                <a:ea typeface="Adobe Garamond Pro"/>
                <a:cs typeface="Adobe Garamond Pro"/>
                <a:sym typeface="Adobe Garamond Pro"/>
              </a:rPr>
              <a:t>Atgyfnerthwyd y Ddeddf Cysylltiadau Hiliol.</a:t>
            </a:r>
          </a:p>
        </p:txBody>
      </p:sp>
      <p:pic>
        <p:nvPicPr>
          <p:cNvPr id="9225" name="Picture 2">
            <a:extLst>
              <a:ext uri="{FF2B5EF4-FFF2-40B4-BE49-F238E27FC236}">
                <a16:creationId xmlns:a16="http://schemas.microsoft.com/office/drawing/2014/main" id="{597E6801-2EA8-5745-8D0A-61AA108D8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393825"/>
            <a:ext cx="3448050" cy="42322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3C2DE5-BFB7-2F48-A8F9-3B08462B1519}"/>
              </a:ext>
            </a:extLst>
          </p:cNvPr>
          <p:cNvSpPr txBox="1"/>
          <p:nvPr/>
        </p:nvSpPr>
        <p:spPr>
          <a:xfrm>
            <a:off x="5691188" y="6284913"/>
            <a:ext cx="6500812" cy="46196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hysbridoli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FYW Y BYWYD GORAU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2.jpeg">
            <a:extLst>
              <a:ext uri="{FF2B5EF4-FFF2-40B4-BE49-F238E27FC236}">
                <a16:creationId xmlns:a16="http://schemas.microsoft.com/office/drawing/2014/main" id="{0E6FA6B5-A55C-C44F-BB2B-6802238D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67" name="Shape 99">
            <a:extLst>
              <a:ext uri="{FF2B5EF4-FFF2-40B4-BE49-F238E27FC236}">
                <a16:creationId xmlns:a16="http://schemas.microsoft.com/office/drawing/2014/main" id="{33706852-0F43-F244-BD20-5B1520C2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85750"/>
            <a:ext cx="39671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rgbClr val="9F2936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Teulu Stephen yn </a:t>
            </a:r>
            <a:br>
              <a:rPr lang="en-GB" altLang="en-US" sz="3200" b="1">
                <a:solidFill>
                  <a:srgbClr val="9F2936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</a:br>
            <a:r>
              <a:rPr lang="en-GB" altLang="en-US" sz="3200" b="1">
                <a:solidFill>
                  <a:srgbClr val="9F2936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brwydro dros </a:t>
            </a:r>
            <a:br>
              <a:rPr lang="en-GB" altLang="en-US" sz="3200" b="1">
                <a:solidFill>
                  <a:srgbClr val="9F2936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</a:br>
            <a:r>
              <a:rPr lang="en-GB" altLang="en-US" sz="3200" b="1">
                <a:solidFill>
                  <a:srgbClr val="9F2936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gyfiawnder</a:t>
            </a:r>
            <a:endParaRPr lang="en-US" altLang="en-US" sz="3200" b="1">
              <a:solidFill>
                <a:srgbClr val="9F2936"/>
              </a:solidFill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pic>
        <p:nvPicPr>
          <p:cNvPr id="11268" name="image10.jpg">
            <a:extLst>
              <a:ext uri="{FF2B5EF4-FFF2-40B4-BE49-F238E27FC236}">
                <a16:creationId xmlns:a16="http://schemas.microsoft.com/office/drawing/2014/main" id="{1DA40FEF-A24C-FC48-8681-4DF1D159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904875"/>
            <a:ext cx="3067050" cy="4405313"/>
          </a:xfrm>
          <a:prstGeom prst="rect">
            <a:avLst/>
          </a:prstGeom>
          <a:noFill/>
          <a:ln w="38100">
            <a:solidFill>
              <a:srgbClr val="ED7D3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image.jpg">
            <a:extLst>
              <a:ext uri="{FF2B5EF4-FFF2-40B4-BE49-F238E27FC236}">
                <a16:creationId xmlns:a16="http://schemas.microsoft.com/office/drawing/2014/main" id="{AC83A3D1-B01F-F845-B25E-9514E79F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68288"/>
            <a:ext cx="2641600" cy="3736975"/>
          </a:xfrm>
          <a:prstGeom prst="rect">
            <a:avLst/>
          </a:prstGeom>
          <a:noFill/>
          <a:ln w="38100">
            <a:solidFill>
              <a:srgbClr val="ED7D3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image11.jpg">
            <a:extLst>
              <a:ext uri="{FF2B5EF4-FFF2-40B4-BE49-F238E27FC236}">
                <a16:creationId xmlns:a16="http://schemas.microsoft.com/office/drawing/2014/main" id="{771EF6E5-F9A2-6F46-B9B0-A0110AC7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97350"/>
            <a:ext cx="3230562" cy="1682750"/>
          </a:xfrm>
          <a:prstGeom prst="rect">
            <a:avLst/>
          </a:prstGeom>
          <a:noFill/>
          <a:ln w="38100">
            <a:solidFill>
              <a:srgbClr val="ED7D3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10">
            <a:extLst>
              <a:ext uri="{FF2B5EF4-FFF2-40B4-BE49-F238E27FC236}">
                <a16:creationId xmlns:a16="http://schemas.microsoft.com/office/drawing/2014/main" id="{FA2479B3-1B4B-DF4E-8D5F-253786588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3336">
            <a:off x="1916113" y="1849438"/>
            <a:ext cx="1895475" cy="37766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892C9F-91CD-0A46-B8F7-9E0A71721430}"/>
              </a:ext>
            </a:extLst>
          </p:cNvPr>
          <p:cNvSpPr txBox="1"/>
          <p:nvPr/>
        </p:nvSpPr>
        <p:spPr>
          <a:xfrm>
            <a:off x="5691188" y="6284913"/>
            <a:ext cx="6500812" cy="46196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hysbridoli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FYW Y BYWYD GORAU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2.jpeg">
            <a:extLst>
              <a:ext uri="{FF2B5EF4-FFF2-40B4-BE49-F238E27FC236}">
                <a16:creationId xmlns:a16="http://schemas.microsoft.com/office/drawing/2014/main" id="{C502215C-D892-564A-AF21-A1EE5D5E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315" name="Screen Shot 2019-02-16 at 20.46.54.png">
            <a:extLst>
              <a:ext uri="{FF2B5EF4-FFF2-40B4-BE49-F238E27FC236}">
                <a16:creationId xmlns:a16="http://schemas.microsoft.com/office/drawing/2014/main" id="{F8F9DE1C-6E1E-E140-8256-DA65BF66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r="26636" b="2461"/>
          <a:stretch>
            <a:fillRect/>
          </a:stretch>
        </p:blipFill>
        <p:spPr bwMode="auto">
          <a:xfrm>
            <a:off x="1414463" y="1138238"/>
            <a:ext cx="3692525" cy="3513137"/>
          </a:xfrm>
          <a:prstGeom prst="rect">
            <a:avLst/>
          </a:prstGeom>
          <a:noFill/>
          <a:ln w="38100">
            <a:solidFill>
              <a:srgbClr val="ED7D3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Shape 110">
            <a:extLst>
              <a:ext uri="{FF2B5EF4-FFF2-40B4-BE49-F238E27FC236}">
                <a16:creationId xmlns:a16="http://schemas.microsoft.com/office/drawing/2014/main" id="{8F2CA99E-B346-4E4A-9628-EE7710957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220663"/>
            <a:ext cx="24098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B2252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Gobaith </a:t>
            </a:r>
          </a:p>
        </p:txBody>
      </p:sp>
      <p:sp>
        <p:nvSpPr>
          <p:cNvPr id="13317" name="Shape 113">
            <a:extLst>
              <a:ext uri="{FF2B5EF4-FFF2-40B4-BE49-F238E27FC236}">
                <a16:creationId xmlns:a16="http://schemas.microsoft.com/office/drawing/2014/main" id="{DDAE3AEC-C67D-4946-B150-8C229EBE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925" y="4641850"/>
            <a:ext cx="4641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Adobe Garamond Pro"/>
                <a:ea typeface="Adobe Garamond Pro"/>
                <a:cs typeface="Adobe Garamond Pro"/>
                <a:sym typeface="Adobe Garamond Pro"/>
              </a:rPr>
              <a:t>“</a:t>
            </a:r>
            <a:r>
              <a:rPr lang="en-US" altLang="en-US">
                <a:latin typeface="Adobe Garamond Pro"/>
                <a:ea typeface="Adobe Garamond Pro"/>
                <a:cs typeface="Adobe Garamond Pro"/>
                <a:sym typeface="Adobe Garamond Pro"/>
              </a:rPr>
              <a:t>Stephen has come to represent a wound that needs healing in our society</a:t>
            </a:r>
            <a:r>
              <a:rPr lang="en-GB" altLang="en-US">
                <a:latin typeface="Adobe Garamond Pro"/>
                <a:ea typeface="Adobe Garamond Pro"/>
                <a:cs typeface="Adobe Garamond Pro"/>
                <a:sym typeface="Adobe Garamond Pro"/>
              </a:rPr>
              <a:t>.”</a:t>
            </a:r>
            <a:endParaRPr lang="en-US" altLang="en-US"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sp>
        <p:nvSpPr>
          <p:cNvPr id="13318" name="Shape 114">
            <a:extLst>
              <a:ext uri="{FF2B5EF4-FFF2-40B4-BE49-F238E27FC236}">
                <a16:creationId xmlns:a16="http://schemas.microsoft.com/office/drawing/2014/main" id="{093503B1-0A48-6F42-B99E-0AD27C377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5421313"/>
            <a:ext cx="2581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500">
                <a:latin typeface="Adobe Garamond Pro"/>
                <a:ea typeface="Adobe Garamond Pro"/>
                <a:cs typeface="Adobe Garamond Pro"/>
                <a:sym typeface="Adobe Garamond Pro"/>
              </a:rPr>
              <a:t>Mat Bickley, cefnder Stephen</a:t>
            </a:r>
          </a:p>
        </p:txBody>
      </p:sp>
      <p:sp>
        <p:nvSpPr>
          <p:cNvPr id="13319" name="Shape 117">
            <a:extLst>
              <a:ext uri="{FF2B5EF4-FFF2-40B4-BE49-F238E27FC236}">
                <a16:creationId xmlns:a16="http://schemas.microsoft.com/office/drawing/2014/main" id="{FE913051-60AF-1646-99CD-0701629E1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867400"/>
            <a:ext cx="993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B2252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                                                                 </a:t>
            </a:r>
            <a:r>
              <a:rPr lang="en-US" altLang="en-US" sz="1400">
                <a:solidFill>
                  <a:srgbClr val="B2252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Cyfeiriad </a:t>
            </a:r>
            <a:r>
              <a:rPr lang="en-US" altLang="en-US" sz="1400" i="1">
                <a:solidFill>
                  <a:srgbClr val="B2252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Stephen: The Murder that Changed a Nation (Rhaglen Ddogfen ar y BBC)</a:t>
            </a:r>
          </a:p>
        </p:txBody>
      </p:sp>
      <p:pic>
        <p:nvPicPr>
          <p:cNvPr id="13320" name="image10.jpg">
            <a:extLst>
              <a:ext uri="{FF2B5EF4-FFF2-40B4-BE49-F238E27FC236}">
                <a16:creationId xmlns:a16="http://schemas.microsoft.com/office/drawing/2014/main" id="{581FD2C6-37DA-2D4B-8118-37F6A2B1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598613"/>
            <a:ext cx="4641850" cy="2887662"/>
          </a:xfrm>
          <a:prstGeom prst="rect">
            <a:avLst/>
          </a:prstGeom>
          <a:noFill/>
          <a:ln w="38100">
            <a:solidFill>
              <a:srgbClr val="ED7D3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Shape 113">
            <a:extLst>
              <a:ext uri="{FF2B5EF4-FFF2-40B4-BE49-F238E27FC236}">
                <a16:creationId xmlns:a16="http://schemas.microsoft.com/office/drawing/2014/main" id="{B0C2A9F6-0C30-0C42-AFE4-30FCB89C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773613"/>
            <a:ext cx="3260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Rhoddodd Nelson Mandela obaith i Doreen Lawrence. </a:t>
            </a:r>
            <a:endParaRPr lang="en-US" altLang="en-US"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C1F60-C4C6-494E-8D61-7FD8613FDD2B}"/>
              </a:ext>
            </a:extLst>
          </p:cNvPr>
          <p:cNvSpPr txBox="1"/>
          <p:nvPr/>
        </p:nvSpPr>
        <p:spPr>
          <a:xfrm>
            <a:off x="6096000" y="4692650"/>
            <a:ext cx="5229225" cy="6461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"Mae Stephen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wedi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dod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gynrychioli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clwyf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sydd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angen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iacháu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yn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cymdeithas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143DE-0354-DA4D-B0DD-92CE508D655C}"/>
              </a:ext>
            </a:extLst>
          </p:cNvPr>
          <p:cNvSpPr txBox="1"/>
          <p:nvPr/>
        </p:nvSpPr>
        <p:spPr>
          <a:xfrm>
            <a:off x="5691188" y="6284913"/>
            <a:ext cx="6500812" cy="46196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hysbridoli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FYW Y BYWYD GORAU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2.jpeg">
            <a:extLst>
              <a:ext uri="{FF2B5EF4-FFF2-40B4-BE49-F238E27FC236}">
                <a16:creationId xmlns:a16="http://schemas.microsoft.com/office/drawing/2014/main" id="{E8E2EC31-6DF8-BB4B-98A3-B54FB228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>
            <a:fillRect/>
          </a:stretch>
        </p:blipFill>
        <p:spPr bwMode="auto">
          <a:xfrm>
            <a:off x="0" y="25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3" name="Shape 123">
            <a:extLst>
              <a:ext uri="{FF2B5EF4-FFF2-40B4-BE49-F238E27FC236}">
                <a16:creationId xmlns:a16="http://schemas.microsoft.com/office/drawing/2014/main" id="{FF4DD680-5C46-D441-A986-5719A5069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25400"/>
            <a:ext cx="10515600" cy="1325563"/>
          </a:xfrm>
        </p:spPr>
        <p:txBody>
          <a:bodyPr lIns="0" tIns="0" rIns="0" bIns="0"/>
          <a:lstStyle/>
          <a:p>
            <a:pPr eaLnBrk="1" hangingPunct="1"/>
            <a:r>
              <a:rPr lang="en-US" altLang="en-US" sz="3800" b="1">
                <a:solidFill>
                  <a:srgbClr val="AF3343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Live Our Best Life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2A995CFE-660C-0C47-A0B8-BD0092FC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2.jpeg">
            <a:extLst>
              <a:ext uri="{FF2B5EF4-FFF2-40B4-BE49-F238E27FC236}">
                <a16:creationId xmlns:a16="http://schemas.microsoft.com/office/drawing/2014/main" id="{7239A0EC-A536-0442-B6A6-66D4AF3F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"/>
          <a:stretch>
            <a:fillRect/>
          </a:stretch>
        </p:blipFill>
        <p:spPr bwMode="auto">
          <a:xfrm>
            <a:off x="0" y="1444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091B8-177D-D74E-AB89-13A2D2E3369C}"/>
              </a:ext>
            </a:extLst>
          </p:cNvPr>
          <p:cNvSpPr txBox="1"/>
          <p:nvPr/>
        </p:nvSpPr>
        <p:spPr>
          <a:xfrm>
            <a:off x="465138" y="261938"/>
            <a:ext cx="10117137" cy="676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800" b="1" kern="0" dirty="0" err="1">
                <a:solidFill>
                  <a:srgbClr val="960000"/>
                </a:solidFill>
                <a:latin typeface="Adobe Garamond Pro"/>
                <a:ea typeface="Calibri"/>
                <a:cs typeface="Calibri"/>
                <a:sym typeface="Calibri"/>
              </a:rPr>
              <a:t>Byw</a:t>
            </a:r>
            <a:r>
              <a:rPr lang="en-GB" sz="3800" b="1" kern="0" dirty="0">
                <a:solidFill>
                  <a:srgbClr val="960000"/>
                </a:solidFill>
                <a:latin typeface="Adobe Garamond Pro"/>
                <a:ea typeface="Calibri"/>
                <a:cs typeface="Calibri"/>
                <a:sym typeface="Calibri"/>
              </a:rPr>
              <a:t> y </a:t>
            </a:r>
            <a:r>
              <a:rPr lang="en-GB" sz="3800" b="1" kern="0" dirty="0" err="1">
                <a:solidFill>
                  <a:srgbClr val="960000"/>
                </a:solidFill>
                <a:latin typeface="Adobe Garamond Pro"/>
                <a:ea typeface="Calibri"/>
                <a:cs typeface="Calibri"/>
                <a:sym typeface="Calibri"/>
              </a:rPr>
              <a:t>Bywyd</a:t>
            </a:r>
            <a:r>
              <a:rPr lang="en-GB" sz="3800" b="1" kern="0" dirty="0">
                <a:solidFill>
                  <a:srgbClr val="960000"/>
                </a:solidFill>
                <a:latin typeface="Adobe Garamond Pro"/>
                <a:ea typeface="Calibri"/>
                <a:cs typeface="Calibri"/>
                <a:sym typeface="Calibri"/>
              </a:rPr>
              <a:t> </a:t>
            </a:r>
            <a:r>
              <a:rPr lang="en-GB" sz="3800" b="1" kern="0" dirty="0" err="1">
                <a:solidFill>
                  <a:srgbClr val="960000"/>
                </a:solidFill>
                <a:latin typeface="Adobe Garamond Pro"/>
                <a:ea typeface="Calibri"/>
                <a:cs typeface="Calibri"/>
                <a:sym typeface="Calibri"/>
              </a:rPr>
              <a:t>Gorau</a:t>
            </a:r>
            <a:endParaRPr lang="en-GB" sz="3800" b="1" kern="0" dirty="0">
              <a:solidFill>
                <a:srgbClr val="960000"/>
              </a:solidFill>
              <a:latin typeface="Adobe Garamond Pro"/>
              <a:ea typeface="Calibri"/>
              <a:cs typeface="Calibri"/>
              <a:sym typeface="Calibri"/>
            </a:endParaRP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CD364338-5512-2748-BF47-A7F8A67E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/>
          <a:stretch>
            <a:fillRect/>
          </a:stretch>
        </p:blipFill>
        <p:spPr bwMode="auto">
          <a:xfrm>
            <a:off x="3055938" y="1004888"/>
            <a:ext cx="60166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9255CB1-444B-3E4D-8054-C609FAA48BC0}"/>
              </a:ext>
            </a:extLst>
          </p:cNvPr>
          <p:cNvSpPr/>
          <p:nvPr/>
        </p:nvSpPr>
        <p:spPr>
          <a:xfrm>
            <a:off x="3930650" y="1587500"/>
            <a:ext cx="4254500" cy="4248150"/>
          </a:xfrm>
          <a:prstGeom prst="ellipse">
            <a:avLst/>
          </a:prstGeom>
          <a:noFill/>
          <a:ln w="38100" cap="flat">
            <a:solidFill>
              <a:schemeClr val="accent2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55087-BD31-974D-AF07-AC171A87E144}"/>
              </a:ext>
            </a:extLst>
          </p:cNvPr>
          <p:cNvSpPr txBox="1"/>
          <p:nvPr/>
        </p:nvSpPr>
        <p:spPr>
          <a:xfrm>
            <a:off x="1341438" y="1379538"/>
            <a:ext cx="2306637" cy="1077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Nodweddion</a:t>
            </a:r>
            <a:r>
              <a:rPr lang="en-GB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Personol</a:t>
            </a:r>
            <a:endParaRPr lang="en-GB"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1079F065-09BD-174F-A7DA-89D6B0323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1379538"/>
            <a:ext cx="1870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Avenir" panose="02000503020000020003" pitchFamily="2" charset="0"/>
                <a:cs typeface="Avenir" panose="02000503020000020003" pitchFamily="2" charset="0"/>
                <a:sym typeface="Calibri" panose="020F0502020204030204" pitchFamily="34" charset="0"/>
              </a:defRPr>
            </a:lvl9pPr>
          </a:lstStyle>
          <a:p>
            <a:r>
              <a:rPr lang="en-GB" altLang="en-US" sz="3200"/>
              <a:t>Nodau a </a:t>
            </a:r>
          </a:p>
          <a:p>
            <a:r>
              <a:rPr lang="en-GB" altLang="en-US" sz="3200"/>
              <a:t>Dyheadau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EB60D-BD66-2443-A2AA-B7FA830226DF}"/>
              </a:ext>
            </a:extLst>
          </p:cNvPr>
          <p:cNvSpPr txBox="1"/>
          <p:nvPr/>
        </p:nvSpPr>
        <p:spPr>
          <a:xfrm>
            <a:off x="5691188" y="6421438"/>
            <a:ext cx="6500812" cy="461962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hysbridoli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FYW Y BYWYD GORAU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1547</Words>
  <Application>Microsoft Macintosh PowerPoint</Application>
  <PresentationFormat>Widescreen</PresentationFormat>
  <Paragraphs>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Avenir Roman</vt:lpstr>
      <vt:lpstr>Arial</vt:lpstr>
      <vt:lpstr>Calibri Light</vt:lpstr>
      <vt:lpstr>Microsoft Sans Serif</vt:lpstr>
      <vt:lpstr>Adobe Garamond Pro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Our Best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Murray</dc:creator>
  <cp:lastModifiedBy>Andy Holland</cp:lastModifiedBy>
  <cp:revision>78</cp:revision>
  <dcterms:modified xsi:type="dcterms:W3CDTF">2021-04-19T08:16:13Z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45dc08e5-d4c7-4638-8eb4-666b04288b30</vt:lpwstr>
  </property>
  <property fmtid="{D5CDD505-2E9C-101B-9397-08002B2CF9AE}" pid="3" name="Classification">
    <vt:lpwstr>OFFICIAL</vt:lpwstr>
  </property>
  <property fmtid="{D5CDD505-2E9C-101B-9397-08002B2CF9AE}" pid="4" name="Visibility">
    <vt:lpwstr>NOT VISIBLE</vt:lpwstr>
  </property>
</Properties>
</file>