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6" r:id="rId2"/>
    <p:sldId id="257" r:id="rId3"/>
    <p:sldId id="258" r:id="rId4"/>
    <p:sldId id="260" r:id="rId5"/>
    <p:sldId id="261" r:id="rId6"/>
    <p:sldId id="256" r:id="rId7"/>
    <p:sldId id="267"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57" autoAdjust="0"/>
  </p:normalViewPr>
  <p:slideViewPr>
    <p:cSldViewPr>
      <p:cViewPr varScale="1">
        <p:scale>
          <a:sx n="110" d="100"/>
          <a:sy n="110" d="100"/>
        </p:scale>
        <p:origin x="-3152" y="-152"/>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E9851-5552-4254-A947-12E47FCCE72B}" type="datetimeFigureOut">
              <a:rPr lang="en-GB" smtClean="0"/>
              <a:pPr/>
              <a:t>11/04/18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5EE3A4-22AE-4B0F-94EF-18F1D8BCC978}" type="slidenum">
              <a:rPr lang="en-GB" smtClean="0"/>
              <a:pPr/>
              <a:t>‹#›</a:t>
            </a:fld>
            <a:endParaRPr lang="en-GB"/>
          </a:p>
        </p:txBody>
      </p:sp>
    </p:spTree>
    <p:extLst>
      <p:ext uri="{BB962C8B-B14F-4D97-AF65-F5344CB8AC3E}">
        <p14:creationId xmlns:p14="http://schemas.microsoft.com/office/powerpoint/2010/main" val="4220238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07C1C-E8E8-47DD-8454-B58F48EBB36C}" type="datetimeFigureOut">
              <a:rPr lang="en-GB" smtClean="0"/>
              <a:pPr/>
              <a:t>11/04/18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1C28C-F6D3-408F-B940-6CBAE21DFD02}" type="slidenum">
              <a:rPr lang="en-GB" smtClean="0"/>
              <a:pPr/>
              <a:t>‹#›</a:t>
            </a:fld>
            <a:endParaRPr lang="en-GB"/>
          </a:p>
        </p:txBody>
      </p:sp>
    </p:spTree>
    <p:extLst>
      <p:ext uri="{BB962C8B-B14F-4D97-AF65-F5344CB8AC3E}">
        <p14:creationId xmlns:p14="http://schemas.microsoft.com/office/powerpoint/2010/main" val="372892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am here today to tell you about a service called the Runaway helpline.  You may have heard or seen news items on social</a:t>
            </a:r>
            <a:r>
              <a:rPr lang="en-GB" baseline="0" dirty="0" smtClean="0"/>
              <a:t> media about young people who have gone missing</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Add  schoolbeat.org to slide </a:t>
            </a:r>
          </a:p>
          <a:p>
            <a:r>
              <a:rPr lang="en-GB" dirty="0" smtClean="0"/>
              <a:t>MEIC advocacy</a:t>
            </a:r>
            <a:r>
              <a:rPr lang="en-GB" baseline="0" dirty="0" smtClean="0"/>
              <a:t> and helpline?</a:t>
            </a:r>
            <a:r>
              <a:rPr lang="en-GB" dirty="0" smtClean="0"/>
              <a:t> </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a:t>
            </a:r>
            <a:r>
              <a:rPr lang="en-GB" baseline="0" dirty="0" smtClean="0"/>
              <a:t> learners</a:t>
            </a:r>
            <a:r>
              <a:rPr lang="en-GB" dirty="0" smtClean="0"/>
              <a:t> for estimates first.</a:t>
            </a:r>
          </a:p>
          <a:p>
            <a:r>
              <a:rPr lang="en-GB" dirty="0" smtClean="0"/>
              <a:t>Explain the</a:t>
            </a:r>
            <a:r>
              <a:rPr lang="en-GB" baseline="0" dirty="0" smtClean="0"/>
              <a:t> figure of 140,000 per year, that’s one every 5 minutes</a:t>
            </a:r>
          </a:p>
          <a:p>
            <a:r>
              <a:rPr lang="en-GB" baseline="0" dirty="0" smtClean="0"/>
              <a:t>Explain that most will be found safe and well but it’s really important that we move as quickly as possible</a:t>
            </a:r>
          </a:p>
          <a:p>
            <a:r>
              <a:rPr lang="en-GB" baseline="0" dirty="0" smtClean="0"/>
              <a:t>Acknowledge that sadly, some do not get found so quickly</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2</a:t>
            </a:fld>
            <a:endParaRPr lang="en-GB"/>
          </a:p>
        </p:txBody>
      </p:sp>
    </p:spTree>
    <p:extLst>
      <p:ext uri="{BB962C8B-B14F-4D97-AF65-F5344CB8AC3E}">
        <p14:creationId xmlns:p14="http://schemas.microsoft.com/office/powerpoint/2010/main" val="53294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are many reasons why a child or teenager might go missing.</a:t>
            </a:r>
          </a:p>
          <a:p>
            <a:r>
              <a:rPr lang="en-GB" dirty="0" smtClean="0"/>
              <a:t>Ask the</a:t>
            </a:r>
            <a:r>
              <a:rPr lang="en-GB" baseline="0" dirty="0" smtClean="0"/>
              <a:t> learners</a:t>
            </a:r>
            <a:r>
              <a:rPr lang="en-GB" dirty="0" smtClean="0"/>
              <a:t> for their ideas.</a:t>
            </a:r>
            <a:r>
              <a:rPr lang="en-GB" baseline="0" dirty="0" smtClean="0"/>
              <a:t> </a:t>
            </a:r>
            <a:endParaRPr lang="en-GB" dirty="0" smtClean="0"/>
          </a:p>
          <a:p>
            <a:r>
              <a:rPr lang="en-GB" dirty="0" smtClean="0"/>
              <a:t>Discuss the key reasons</a:t>
            </a:r>
            <a:r>
              <a:rPr lang="en-GB" baseline="0" dirty="0" smtClean="0"/>
              <a:t> why an individual might feel unsafe or unhappy</a:t>
            </a:r>
            <a:endParaRPr lang="en-GB" dirty="0" smtClean="0"/>
          </a:p>
          <a:p>
            <a:r>
              <a:rPr lang="en-GB" baseline="0" dirty="0" smtClean="0"/>
              <a:t>Mention that the Runaway helpline supports young people, regardless of their reason for running away.</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3</a:t>
            </a:fld>
            <a:endParaRPr lang="en-GB"/>
          </a:p>
        </p:txBody>
      </p:sp>
    </p:spTree>
    <p:extLst>
      <p:ext uri="{BB962C8B-B14F-4D97-AF65-F5344CB8AC3E}">
        <p14:creationId xmlns:p14="http://schemas.microsoft.com/office/powerpoint/2010/main" val="393903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to reveal the statistic that accompanies each</a:t>
            </a:r>
            <a:r>
              <a:rPr lang="en-GB" baseline="0" dirty="0" smtClean="0"/>
              <a:t> image.</a:t>
            </a:r>
          </a:p>
          <a:p>
            <a:endParaRPr lang="en-GB" baseline="0" dirty="0" smtClean="0"/>
          </a:p>
          <a:p>
            <a:r>
              <a:rPr lang="en-GB" baseline="0" dirty="0" smtClean="0"/>
              <a:t>Ensure learners understand that young people may feel like they have to run away, however, choosing to do so puts them at serious risk.</a:t>
            </a:r>
          </a:p>
          <a:p>
            <a:endParaRPr lang="en-GB" baseline="0" dirty="0" smtClean="0"/>
          </a:p>
          <a:p>
            <a:r>
              <a:rPr lang="en-GB" baseline="0" dirty="0" smtClean="0"/>
              <a:t>The Runaway helpline wants to make sure everyone knows to contact them if they are thinking about it, or if they have left home. </a:t>
            </a:r>
          </a:p>
          <a:p>
            <a:r>
              <a:rPr lang="en-GB" baseline="0" dirty="0" smtClean="0"/>
              <a:t>Our priority is the person’s safety, we won’t make anyone do anything they don’t want to do.</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4</a:t>
            </a:fld>
            <a:endParaRPr lang="en-GB"/>
          </a:p>
        </p:txBody>
      </p:sp>
    </p:spTree>
    <p:extLst>
      <p:ext uri="{BB962C8B-B14F-4D97-AF65-F5344CB8AC3E}">
        <p14:creationId xmlns:p14="http://schemas.microsoft.com/office/powerpoint/2010/main" val="385746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Abi</a:t>
            </a:r>
            <a:r>
              <a:rPr lang="en-GB" dirty="0" smtClean="0"/>
              <a:t> is a 15 year old girl living in a small Welsh town.  </a:t>
            </a:r>
          </a:p>
          <a:p>
            <a:r>
              <a:rPr lang="en-GB" dirty="0" smtClean="0"/>
              <a:t>She has been living with her Gran for 3 months since she fell out with her mother over her Mum’s new boyfriend.  </a:t>
            </a:r>
          </a:p>
          <a:p>
            <a:r>
              <a:rPr lang="en-GB" dirty="0" smtClean="0"/>
              <a:t>After coming home very late one night </a:t>
            </a:r>
            <a:r>
              <a:rPr lang="en-GB" dirty="0" err="1" smtClean="0"/>
              <a:t>Abi’s</a:t>
            </a:r>
            <a:r>
              <a:rPr lang="en-GB" dirty="0" smtClean="0"/>
              <a:t> Gran was very annoyed that she hadn’t come home on time.  After a heated</a:t>
            </a:r>
            <a:r>
              <a:rPr lang="en-GB" baseline="0" dirty="0" smtClean="0"/>
              <a:t> row </a:t>
            </a:r>
            <a:r>
              <a:rPr lang="en-GB" baseline="0" dirty="0" err="1" smtClean="0"/>
              <a:t>Abi</a:t>
            </a:r>
            <a:r>
              <a:rPr lang="en-GB" baseline="0" dirty="0" smtClean="0"/>
              <a:t> ran away in the middle of the night and has since been staying with a friend. </a:t>
            </a:r>
          </a:p>
          <a:p>
            <a:r>
              <a:rPr lang="en-GB" baseline="0" dirty="0" smtClean="0"/>
              <a:t>When Gran found out that </a:t>
            </a:r>
            <a:r>
              <a:rPr lang="en-GB" baseline="0" dirty="0" err="1" smtClean="0"/>
              <a:t>Abi</a:t>
            </a:r>
            <a:r>
              <a:rPr lang="en-GB" baseline="0" dirty="0" smtClean="0"/>
              <a:t> had disappeared she firstly phoned everyone she could of to see if </a:t>
            </a:r>
            <a:r>
              <a:rPr lang="en-GB" baseline="0" dirty="0" err="1" smtClean="0"/>
              <a:t>Abi</a:t>
            </a:r>
            <a:r>
              <a:rPr lang="en-GB" baseline="0" dirty="0" smtClean="0"/>
              <a:t> was with them.  Finally she was so worries she phoned the police to report that </a:t>
            </a:r>
            <a:r>
              <a:rPr lang="en-GB" baseline="0" dirty="0" err="1" smtClean="0"/>
              <a:t>Abi</a:t>
            </a:r>
            <a:r>
              <a:rPr lang="en-GB" baseline="0" dirty="0" smtClean="0"/>
              <a:t> had gone missing.</a:t>
            </a:r>
          </a:p>
          <a:p>
            <a:r>
              <a:rPr lang="en-GB" baseline="0" dirty="0" smtClean="0"/>
              <a:t>The Runaway helpline contacted </a:t>
            </a:r>
            <a:r>
              <a:rPr lang="en-GB" baseline="0" dirty="0" err="1" smtClean="0"/>
              <a:t>Abi</a:t>
            </a:r>
            <a:r>
              <a:rPr lang="en-GB" baseline="0" dirty="0" smtClean="0"/>
              <a:t> by sending a </a:t>
            </a:r>
            <a:r>
              <a:rPr lang="en-GB" baseline="0" dirty="0" err="1" smtClean="0"/>
              <a:t>TextSafe</a:t>
            </a:r>
            <a:r>
              <a:rPr lang="en-GB" baseline="0" dirty="0" smtClean="0"/>
              <a:t> message to let her know she could call the helpline for confidential support.  </a:t>
            </a:r>
          </a:p>
          <a:p>
            <a:r>
              <a:rPr lang="en-GB" baseline="0" dirty="0" smtClean="0"/>
              <a:t>Reassured by the fact that the call was confidential </a:t>
            </a:r>
            <a:r>
              <a:rPr lang="en-GB" baseline="0" dirty="0" err="1" smtClean="0"/>
              <a:t>Abi</a:t>
            </a:r>
            <a:r>
              <a:rPr lang="en-GB" baseline="0" dirty="0" smtClean="0"/>
              <a:t> phoned the helpline. </a:t>
            </a:r>
          </a:p>
          <a:p>
            <a:r>
              <a:rPr lang="en-GB" baseline="0" dirty="0" err="1" smtClean="0"/>
              <a:t>Rima</a:t>
            </a:r>
            <a:r>
              <a:rPr lang="en-GB" baseline="0" dirty="0" smtClean="0"/>
              <a:t>, the helpline worker,  listened to </a:t>
            </a:r>
            <a:r>
              <a:rPr lang="en-GB" baseline="0" dirty="0" err="1" smtClean="0"/>
              <a:t>Abi</a:t>
            </a:r>
            <a:r>
              <a:rPr lang="en-GB" baseline="0" dirty="0" smtClean="0"/>
              <a:t> carefully and encouraged her to speak to a trusted adult about her problems. </a:t>
            </a:r>
          </a:p>
          <a:p>
            <a:r>
              <a:rPr lang="en-GB" baseline="0" dirty="0" err="1" smtClean="0"/>
              <a:t>Abi</a:t>
            </a:r>
            <a:r>
              <a:rPr lang="en-GB" baseline="0" dirty="0" smtClean="0"/>
              <a:t> said she could chat with one of her teachers who had helped her before when her Dad left.  </a:t>
            </a:r>
            <a:r>
              <a:rPr lang="en-GB" baseline="0" dirty="0" err="1" smtClean="0"/>
              <a:t>Rima</a:t>
            </a:r>
            <a:r>
              <a:rPr lang="en-GB" baseline="0" dirty="0" smtClean="0"/>
              <a:t> explained to </a:t>
            </a:r>
            <a:r>
              <a:rPr lang="en-GB" baseline="0" dirty="0" err="1" smtClean="0"/>
              <a:t>Abi</a:t>
            </a:r>
            <a:r>
              <a:rPr lang="en-GB" baseline="0" dirty="0" smtClean="0"/>
              <a:t> that until she was  sure she was safe and well the police would need to continue looking for her. </a:t>
            </a:r>
          </a:p>
          <a:p>
            <a:r>
              <a:rPr lang="en-GB" baseline="0" dirty="0" err="1" smtClean="0"/>
              <a:t>Rima</a:t>
            </a:r>
            <a:r>
              <a:rPr lang="en-GB" baseline="0" dirty="0" smtClean="0"/>
              <a:t> explained that if </a:t>
            </a:r>
            <a:r>
              <a:rPr lang="en-GB" baseline="0" dirty="0" err="1" smtClean="0"/>
              <a:t>Abi</a:t>
            </a:r>
            <a:r>
              <a:rPr lang="en-GB" baseline="0" dirty="0" smtClean="0"/>
              <a:t> was ready, </a:t>
            </a:r>
            <a:r>
              <a:rPr lang="en-GB" baseline="0" dirty="0" err="1" smtClean="0"/>
              <a:t>Rima</a:t>
            </a:r>
            <a:r>
              <a:rPr lang="en-GB" baseline="0" dirty="0" smtClean="0"/>
              <a:t> could stay on the line and connect </a:t>
            </a:r>
            <a:r>
              <a:rPr lang="en-GB" baseline="0" dirty="0" err="1" smtClean="0"/>
              <a:t>Abi</a:t>
            </a:r>
            <a:r>
              <a:rPr lang="en-GB" baseline="0" dirty="0" smtClean="0"/>
              <a:t> to the police without letting on where she was. </a:t>
            </a:r>
          </a:p>
          <a:p>
            <a:r>
              <a:rPr lang="en-GB" baseline="0" dirty="0" smtClean="0"/>
              <a:t> She reassured </a:t>
            </a:r>
            <a:r>
              <a:rPr lang="en-GB" baseline="0" dirty="0" err="1" smtClean="0"/>
              <a:t>Abi</a:t>
            </a:r>
            <a:r>
              <a:rPr lang="en-GB" baseline="0" dirty="0" smtClean="0"/>
              <a:t> that the service was confidential, and would not share any information about her without her permission – UNLESS THRER WERE SIGNIFICANT CONCERNS ABOUT HER SAFETY.</a:t>
            </a:r>
          </a:p>
          <a:p>
            <a:r>
              <a:rPr lang="en-GB" baseline="0" dirty="0" err="1" smtClean="0"/>
              <a:t>Abi</a:t>
            </a:r>
            <a:r>
              <a:rPr lang="en-GB" baseline="0" dirty="0" smtClean="0"/>
              <a:t> agreed to do this and spoke to the Police on the phone.  PC Jenny was very supportive and finally </a:t>
            </a:r>
            <a:r>
              <a:rPr lang="en-GB" baseline="0" dirty="0" err="1" smtClean="0"/>
              <a:t>Abi</a:t>
            </a:r>
            <a:r>
              <a:rPr lang="en-GB" baseline="0" dirty="0" smtClean="0"/>
              <a:t> told her where she was staying.  PC Jenny said she would have to send some officers around to check that she was OK.  </a:t>
            </a:r>
          </a:p>
          <a:p>
            <a:r>
              <a:rPr lang="en-GB" baseline="0" dirty="0" err="1" smtClean="0"/>
              <a:t>Rima</a:t>
            </a:r>
            <a:r>
              <a:rPr lang="en-GB" baseline="0" dirty="0" smtClean="0"/>
              <a:t> promised that there would be someone to listen to her at any time if she needed further help or support. </a:t>
            </a:r>
          </a:p>
          <a:p>
            <a:r>
              <a:rPr lang="en-GB" baseline="0" dirty="0" smtClean="0"/>
              <a:t>Later that week, </a:t>
            </a:r>
            <a:r>
              <a:rPr lang="en-GB" baseline="0" dirty="0" err="1" smtClean="0"/>
              <a:t>Abi</a:t>
            </a:r>
            <a:r>
              <a:rPr lang="en-GB" baseline="0" dirty="0" smtClean="0"/>
              <a:t> saw the teacher who helped her to think through going back to </a:t>
            </a:r>
            <a:r>
              <a:rPr lang="en-GB" baseline="0" dirty="0" err="1" smtClean="0"/>
              <a:t>Gran’s</a:t>
            </a:r>
            <a:r>
              <a:rPr lang="en-GB" baseline="0" dirty="0" smtClean="0"/>
              <a:t>. </a:t>
            </a:r>
          </a:p>
          <a:p>
            <a:endParaRPr lang="en-GB" baseline="0" dirty="0" smtClean="0"/>
          </a:p>
          <a:p>
            <a:endParaRPr lang="en-GB" baseline="0" dirty="0" smtClean="0"/>
          </a:p>
          <a:p>
            <a:endParaRPr lang="en-GB" baseline="0" dirty="0" smtClean="0"/>
          </a:p>
          <a:p>
            <a:r>
              <a:rPr lang="en-GB" baseline="0" dirty="0" smtClean="0"/>
              <a:t>During the call </a:t>
            </a:r>
            <a:endParaRPr lang="en-GB" dirty="0" smtClean="0"/>
          </a:p>
          <a:p>
            <a:endParaRPr lang="en-GB" dirty="0" smtClean="0"/>
          </a:p>
          <a:p>
            <a:endParaRPr lang="en-GB" dirty="0" smtClean="0"/>
          </a:p>
          <a:p>
            <a:r>
              <a:rPr lang="en-GB" dirty="0" err="1" smtClean="0"/>
              <a:t>Abi</a:t>
            </a:r>
            <a:r>
              <a:rPr lang="en-GB" dirty="0" smtClean="0"/>
              <a:t> called in to the Runaway helpline after receiving a Text Safe message from the charity. </a:t>
            </a:r>
          </a:p>
          <a:p>
            <a:r>
              <a:rPr lang="en-GB" dirty="0" smtClean="0"/>
              <a:t>A </a:t>
            </a:r>
            <a:r>
              <a:rPr lang="en-GB" dirty="0" err="1" smtClean="0"/>
              <a:t>TextSafe</a:t>
            </a:r>
            <a:r>
              <a:rPr lang="en-GB" dirty="0" smtClean="0"/>
              <a:t> message is a text that Runaway</a:t>
            </a:r>
            <a:r>
              <a:rPr lang="en-GB" baseline="0" dirty="0" smtClean="0"/>
              <a:t> helpline</a:t>
            </a:r>
            <a:r>
              <a:rPr lang="en-GB" dirty="0" smtClean="0"/>
              <a:t> can send to a missing person’s phone to let them know they can call the</a:t>
            </a:r>
            <a:r>
              <a:rPr lang="en-GB" baseline="0" dirty="0" smtClean="0"/>
              <a:t> helpline</a:t>
            </a:r>
            <a:r>
              <a:rPr lang="en-GB" dirty="0" smtClean="0"/>
              <a:t> for confidential support.</a:t>
            </a:r>
          </a:p>
          <a:p>
            <a:endParaRPr lang="en-GB" dirty="0" smtClean="0"/>
          </a:p>
          <a:p>
            <a:r>
              <a:rPr lang="en-GB" dirty="0" smtClean="0"/>
              <a:t>During the call, Abi explained that she was unhappy at home as a result of family arguments. </a:t>
            </a:r>
          </a:p>
          <a:p>
            <a:endParaRPr lang="en-GB" dirty="0" smtClean="0"/>
          </a:p>
          <a:p>
            <a:r>
              <a:rPr lang="en-GB" dirty="0" smtClean="0"/>
              <a:t>Then</a:t>
            </a:r>
            <a:r>
              <a:rPr lang="en-GB" baseline="0" dirty="0" smtClean="0"/>
              <a:t> Runaway helpline listened</a:t>
            </a:r>
            <a:r>
              <a:rPr lang="en-GB" dirty="0" smtClean="0"/>
              <a:t> carefully and advised Abi that if she felt able to tell someone about her situation, this might help her to get specific support. Abi said that she thought she could speak to her support worker at school.</a:t>
            </a:r>
          </a:p>
          <a:p>
            <a:endParaRPr lang="en-GB" dirty="0" smtClean="0"/>
          </a:p>
          <a:p>
            <a:r>
              <a:rPr lang="en-GB" dirty="0" smtClean="0"/>
              <a:t>The</a:t>
            </a:r>
            <a:r>
              <a:rPr lang="en-GB" baseline="0" dirty="0" smtClean="0"/>
              <a:t> Runaway helpline</a:t>
            </a:r>
            <a:r>
              <a:rPr lang="en-GB" dirty="0" smtClean="0"/>
              <a:t> explained that until they could be sure Abi was safe and well, the police would have to continue looking for her. </a:t>
            </a:r>
          </a:p>
          <a:p>
            <a:r>
              <a:rPr lang="en-GB" dirty="0" smtClean="0"/>
              <a:t>We asked if Abi would like to speak to the police herself, and that the charity could make a three-way call that wouldn't disclose her location. </a:t>
            </a:r>
          </a:p>
          <a:p>
            <a:r>
              <a:rPr lang="en-GB" dirty="0" smtClean="0"/>
              <a:t>We reassured Abi that the charity was a confidential service and wouldn't share information about her without her permission. </a:t>
            </a:r>
            <a:r>
              <a:rPr lang="en-GB" dirty="0" smtClean="0">
                <a:solidFill>
                  <a:srgbClr val="FF0000"/>
                </a:solidFill>
              </a:rPr>
              <a:t>UNLESS SHE</a:t>
            </a:r>
            <a:r>
              <a:rPr lang="en-GB" baseline="0" dirty="0" smtClean="0">
                <a:solidFill>
                  <a:srgbClr val="FF0000"/>
                </a:solidFill>
              </a:rPr>
              <a:t> WAS AT RISK</a:t>
            </a:r>
            <a:endParaRPr lang="en-GB" dirty="0" smtClean="0">
              <a:solidFill>
                <a:srgbClr val="FF0000"/>
              </a:solidFill>
            </a:endParaRPr>
          </a:p>
          <a:p>
            <a:endParaRPr lang="en-GB" dirty="0" smtClean="0"/>
          </a:p>
          <a:p>
            <a:r>
              <a:rPr lang="en-GB" dirty="0" smtClean="0"/>
              <a:t>Abi agreed and was connected to the police officer, who was very supportive of Abi. </a:t>
            </a:r>
          </a:p>
          <a:p>
            <a:r>
              <a:rPr lang="en-GB" dirty="0" smtClean="0"/>
              <a:t>The  police</a:t>
            </a:r>
            <a:r>
              <a:rPr lang="en-GB" baseline="0" dirty="0" smtClean="0"/>
              <a:t> </a:t>
            </a:r>
            <a:r>
              <a:rPr lang="en-GB" dirty="0" smtClean="0"/>
              <a:t>officer asked if she could tell him where she was and Abi gave the address of her friend's house where she had been staying.</a:t>
            </a:r>
          </a:p>
          <a:p>
            <a:endParaRPr lang="en-GB" dirty="0" smtClean="0"/>
          </a:p>
          <a:p>
            <a:r>
              <a:rPr lang="en-GB" dirty="0" smtClean="0"/>
              <a:t>The officer let Abi know that he'd ask some officers to attend the address as soon as they could to check she was okay. </a:t>
            </a:r>
          </a:p>
          <a:p>
            <a:endParaRPr lang="en-GB" dirty="0" smtClean="0"/>
          </a:p>
          <a:p>
            <a:r>
              <a:rPr lang="en-GB" dirty="0" smtClean="0"/>
              <a:t>We continued to support Abi after the three-way call ended and encouraged her to contact the charity at any time if she needed further help or support.</a:t>
            </a:r>
          </a:p>
        </p:txBody>
      </p:sp>
      <p:sp>
        <p:nvSpPr>
          <p:cNvPr id="4" name="Slide Number Placeholder 3"/>
          <p:cNvSpPr>
            <a:spLocks noGrp="1"/>
          </p:cNvSpPr>
          <p:nvPr>
            <p:ph type="sldNum" sz="quarter" idx="10"/>
          </p:nvPr>
        </p:nvSpPr>
        <p:spPr/>
        <p:txBody>
          <a:bodyPr/>
          <a:lstStyle/>
          <a:p>
            <a:fld id="{93D1C28C-F6D3-408F-B940-6CBAE21DFD02}" type="slidenum">
              <a:rPr lang="en-GB" smtClean="0"/>
              <a:pPr/>
              <a:t>6</a:t>
            </a:fld>
            <a:endParaRPr lang="en-GB"/>
          </a:p>
        </p:txBody>
      </p:sp>
    </p:spTree>
    <p:extLst>
      <p:ext uri="{BB962C8B-B14F-4D97-AF65-F5344CB8AC3E}">
        <p14:creationId xmlns:p14="http://schemas.microsoft.com/office/powerpoint/2010/main" val="36522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Abi</a:t>
            </a:r>
            <a:r>
              <a:rPr lang="en-GB" dirty="0" smtClean="0"/>
              <a:t> is a 15 year old girl living in a small Welsh town.  </a:t>
            </a:r>
          </a:p>
          <a:p>
            <a:r>
              <a:rPr lang="en-GB" dirty="0" smtClean="0"/>
              <a:t>She has been living with her Gran for 3 months since she fell out with her mother over her Mum’s new boyfriend.  </a:t>
            </a:r>
          </a:p>
          <a:p>
            <a:r>
              <a:rPr lang="en-GB" dirty="0" smtClean="0"/>
              <a:t>After coming home very late one night </a:t>
            </a:r>
            <a:r>
              <a:rPr lang="en-GB" dirty="0" err="1" smtClean="0"/>
              <a:t>Abi’s</a:t>
            </a:r>
            <a:r>
              <a:rPr lang="en-GB" dirty="0" smtClean="0"/>
              <a:t> Gran was very annoyed that she hadn’t come home on time.  After a heated</a:t>
            </a:r>
            <a:r>
              <a:rPr lang="en-GB" baseline="0" dirty="0" smtClean="0"/>
              <a:t> row </a:t>
            </a:r>
            <a:r>
              <a:rPr lang="en-GB" baseline="0" dirty="0" err="1" smtClean="0"/>
              <a:t>Abi</a:t>
            </a:r>
            <a:r>
              <a:rPr lang="en-GB" baseline="0" dirty="0" smtClean="0"/>
              <a:t> ran away in the middle of the night and has since been staying with a friend. </a:t>
            </a:r>
          </a:p>
          <a:p>
            <a:r>
              <a:rPr lang="en-GB" baseline="0" dirty="0" smtClean="0"/>
              <a:t>When Gran found out that </a:t>
            </a:r>
            <a:r>
              <a:rPr lang="en-GB" baseline="0" dirty="0" err="1" smtClean="0"/>
              <a:t>Abi</a:t>
            </a:r>
            <a:r>
              <a:rPr lang="en-GB" baseline="0" dirty="0" smtClean="0"/>
              <a:t> had disappeared she firstly phoned everyone she could of to see if </a:t>
            </a:r>
            <a:r>
              <a:rPr lang="en-GB" baseline="0" dirty="0" err="1" smtClean="0"/>
              <a:t>Abi</a:t>
            </a:r>
            <a:r>
              <a:rPr lang="en-GB" baseline="0" dirty="0" smtClean="0"/>
              <a:t> was with them.  Finally she was so worries she phoned the police to report that </a:t>
            </a:r>
            <a:r>
              <a:rPr lang="en-GB" baseline="0" dirty="0" err="1" smtClean="0"/>
              <a:t>Abi</a:t>
            </a:r>
            <a:r>
              <a:rPr lang="en-GB" baseline="0" dirty="0" smtClean="0"/>
              <a:t> had gone missing.</a:t>
            </a:r>
          </a:p>
          <a:p>
            <a:r>
              <a:rPr lang="en-GB" baseline="0" dirty="0" smtClean="0"/>
              <a:t>The Runaway helpline contacted </a:t>
            </a:r>
            <a:r>
              <a:rPr lang="en-GB" baseline="0" dirty="0" err="1" smtClean="0"/>
              <a:t>Abi</a:t>
            </a:r>
            <a:r>
              <a:rPr lang="en-GB" baseline="0" dirty="0" smtClean="0"/>
              <a:t> by sending a </a:t>
            </a:r>
            <a:r>
              <a:rPr lang="en-GB" baseline="0" dirty="0" err="1" smtClean="0"/>
              <a:t>TextSafe</a:t>
            </a:r>
            <a:r>
              <a:rPr lang="en-GB" baseline="0" dirty="0" smtClean="0"/>
              <a:t> message to let her know she could call the helpline for confidential support.  </a:t>
            </a:r>
          </a:p>
          <a:p>
            <a:r>
              <a:rPr lang="en-GB" baseline="0" dirty="0" smtClean="0"/>
              <a:t>Reassured by the fact that the call was confidential </a:t>
            </a:r>
            <a:r>
              <a:rPr lang="en-GB" baseline="0" dirty="0" err="1" smtClean="0"/>
              <a:t>Abi</a:t>
            </a:r>
            <a:r>
              <a:rPr lang="en-GB" baseline="0" dirty="0" smtClean="0"/>
              <a:t> phoned the helpline. </a:t>
            </a:r>
          </a:p>
          <a:p>
            <a:r>
              <a:rPr lang="en-GB" baseline="0" dirty="0" err="1" smtClean="0"/>
              <a:t>Rima</a:t>
            </a:r>
            <a:r>
              <a:rPr lang="en-GB" baseline="0" dirty="0" smtClean="0"/>
              <a:t>, the helpline worker,  listened to </a:t>
            </a:r>
            <a:r>
              <a:rPr lang="en-GB" baseline="0" dirty="0" err="1" smtClean="0"/>
              <a:t>Abi</a:t>
            </a:r>
            <a:r>
              <a:rPr lang="en-GB" baseline="0" dirty="0" smtClean="0"/>
              <a:t> carefully and encouraged her to speak to a trusted adult about her problems. </a:t>
            </a:r>
          </a:p>
          <a:p>
            <a:r>
              <a:rPr lang="en-GB" baseline="0" dirty="0" err="1" smtClean="0"/>
              <a:t>Abi</a:t>
            </a:r>
            <a:r>
              <a:rPr lang="en-GB" baseline="0" dirty="0" smtClean="0"/>
              <a:t> said she could chat with one of her teachers who had helped her before when her Dad left.  </a:t>
            </a:r>
            <a:r>
              <a:rPr lang="en-GB" baseline="0" dirty="0" err="1" smtClean="0"/>
              <a:t>Rima</a:t>
            </a:r>
            <a:r>
              <a:rPr lang="en-GB" baseline="0" dirty="0" smtClean="0"/>
              <a:t> explained to </a:t>
            </a:r>
            <a:r>
              <a:rPr lang="en-GB" baseline="0" dirty="0" err="1" smtClean="0"/>
              <a:t>Abi</a:t>
            </a:r>
            <a:r>
              <a:rPr lang="en-GB" baseline="0" dirty="0" smtClean="0"/>
              <a:t> that until she was  sure she was safe and well the police would need to continue looking for her. </a:t>
            </a:r>
          </a:p>
          <a:p>
            <a:r>
              <a:rPr lang="en-GB" baseline="0" dirty="0" err="1" smtClean="0"/>
              <a:t>Rima</a:t>
            </a:r>
            <a:r>
              <a:rPr lang="en-GB" baseline="0" dirty="0" smtClean="0"/>
              <a:t> explained that if </a:t>
            </a:r>
            <a:r>
              <a:rPr lang="en-GB" baseline="0" dirty="0" err="1" smtClean="0"/>
              <a:t>Abi</a:t>
            </a:r>
            <a:r>
              <a:rPr lang="en-GB" baseline="0" dirty="0" smtClean="0"/>
              <a:t> was ready, </a:t>
            </a:r>
            <a:r>
              <a:rPr lang="en-GB" baseline="0" dirty="0" err="1" smtClean="0"/>
              <a:t>Rima</a:t>
            </a:r>
            <a:r>
              <a:rPr lang="en-GB" baseline="0" dirty="0" smtClean="0"/>
              <a:t> could stay on the line and connect </a:t>
            </a:r>
            <a:r>
              <a:rPr lang="en-GB" baseline="0" dirty="0" err="1" smtClean="0"/>
              <a:t>Abi</a:t>
            </a:r>
            <a:r>
              <a:rPr lang="en-GB" baseline="0" dirty="0" smtClean="0"/>
              <a:t> to the police without letting on where she was. </a:t>
            </a:r>
          </a:p>
          <a:p>
            <a:r>
              <a:rPr lang="en-GB" baseline="0" dirty="0" smtClean="0"/>
              <a:t> She reassured </a:t>
            </a:r>
            <a:r>
              <a:rPr lang="en-GB" baseline="0" dirty="0" err="1" smtClean="0"/>
              <a:t>Abi</a:t>
            </a:r>
            <a:r>
              <a:rPr lang="en-GB" baseline="0" dirty="0" smtClean="0"/>
              <a:t> that the service was confidential, and would not share any information about her without her permission – UNLESS THRER WERE SIGNIFICANT CONCERNS ABOUT HER SAFETY.</a:t>
            </a:r>
          </a:p>
          <a:p>
            <a:r>
              <a:rPr lang="en-GB" baseline="0" dirty="0" err="1" smtClean="0"/>
              <a:t>Abi</a:t>
            </a:r>
            <a:r>
              <a:rPr lang="en-GB" baseline="0" dirty="0" smtClean="0"/>
              <a:t> agreed to do this and spoke to the Police on the phone.  PC Jenny was very supportive and finally </a:t>
            </a:r>
            <a:r>
              <a:rPr lang="en-GB" baseline="0" dirty="0" err="1" smtClean="0"/>
              <a:t>Abi</a:t>
            </a:r>
            <a:r>
              <a:rPr lang="en-GB" baseline="0" dirty="0" smtClean="0"/>
              <a:t> told her where she was staying.  PC Jenny said she would have to send some officers around to check that she was OK.  </a:t>
            </a:r>
          </a:p>
          <a:p>
            <a:r>
              <a:rPr lang="en-GB" baseline="0" dirty="0" err="1" smtClean="0"/>
              <a:t>Rima</a:t>
            </a:r>
            <a:r>
              <a:rPr lang="en-GB" baseline="0" dirty="0" smtClean="0"/>
              <a:t> promised that there would be someone to listen to her at any time if she needed further help or support. </a:t>
            </a:r>
          </a:p>
          <a:p>
            <a:r>
              <a:rPr lang="en-GB" baseline="0" dirty="0" smtClean="0"/>
              <a:t>Later that week, Abi saw the teacher who helped her to think through going back to Gran’s. </a:t>
            </a:r>
          </a:p>
          <a:p>
            <a:endParaRPr lang="en-GB" baseline="0" dirty="0" smtClean="0"/>
          </a:p>
          <a:p>
            <a:endParaRPr lang="en-GB" baseline="0" dirty="0" smtClean="0"/>
          </a:p>
          <a:p>
            <a:endParaRPr lang="en-GB" baseline="0" dirty="0" smtClean="0"/>
          </a:p>
          <a:p>
            <a:r>
              <a:rPr lang="en-GB" baseline="0" dirty="0" smtClean="0"/>
              <a:t>During the call </a:t>
            </a:r>
            <a:endParaRPr lang="en-GB" dirty="0" smtClean="0"/>
          </a:p>
          <a:p>
            <a:endParaRPr lang="en-GB" dirty="0" smtClean="0"/>
          </a:p>
          <a:p>
            <a:endParaRPr lang="en-GB" dirty="0" smtClean="0"/>
          </a:p>
          <a:p>
            <a:r>
              <a:rPr lang="en-GB" dirty="0" err="1" smtClean="0"/>
              <a:t>Abi</a:t>
            </a:r>
            <a:r>
              <a:rPr lang="en-GB" dirty="0" smtClean="0"/>
              <a:t> called in to the Runaway helpline after receiving a Text Safe message from the charity. </a:t>
            </a:r>
          </a:p>
          <a:p>
            <a:r>
              <a:rPr lang="en-GB" dirty="0" smtClean="0"/>
              <a:t>A </a:t>
            </a:r>
            <a:r>
              <a:rPr lang="en-GB" dirty="0" err="1" smtClean="0"/>
              <a:t>TextSafe</a:t>
            </a:r>
            <a:r>
              <a:rPr lang="en-GB" dirty="0" smtClean="0"/>
              <a:t> message is a text that Runaway</a:t>
            </a:r>
            <a:r>
              <a:rPr lang="en-GB" baseline="0" dirty="0" smtClean="0"/>
              <a:t> helpline</a:t>
            </a:r>
            <a:r>
              <a:rPr lang="en-GB" dirty="0" smtClean="0"/>
              <a:t> can send to a missing person’s phone to let them know they can call the</a:t>
            </a:r>
            <a:r>
              <a:rPr lang="en-GB" baseline="0" dirty="0" smtClean="0"/>
              <a:t> helpline</a:t>
            </a:r>
            <a:r>
              <a:rPr lang="en-GB" dirty="0" smtClean="0"/>
              <a:t> for confidential support.</a:t>
            </a:r>
          </a:p>
          <a:p>
            <a:endParaRPr lang="en-GB" dirty="0" smtClean="0"/>
          </a:p>
          <a:p>
            <a:r>
              <a:rPr lang="en-GB" dirty="0" smtClean="0"/>
              <a:t>During the call, Abi explained that she was unhappy at home as a result of family arguments. </a:t>
            </a:r>
          </a:p>
          <a:p>
            <a:endParaRPr lang="en-GB" dirty="0" smtClean="0"/>
          </a:p>
          <a:p>
            <a:r>
              <a:rPr lang="en-GB" dirty="0" smtClean="0"/>
              <a:t>Then</a:t>
            </a:r>
            <a:r>
              <a:rPr lang="en-GB" baseline="0" dirty="0" smtClean="0"/>
              <a:t> Runaway helpline listened</a:t>
            </a:r>
            <a:r>
              <a:rPr lang="en-GB" dirty="0" smtClean="0"/>
              <a:t> carefully and advised Abi that if she felt able to tell someone about her situation, this might help her to get specific support. Abi said that she thought she could speak to her support worker at school.</a:t>
            </a:r>
          </a:p>
          <a:p>
            <a:endParaRPr lang="en-GB" dirty="0" smtClean="0"/>
          </a:p>
          <a:p>
            <a:r>
              <a:rPr lang="en-GB" dirty="0" smtClean="0"/>
              <a:t>The</a:t>
            </a:r>
            <a:r>
              <a:rPr lang="en-GB" baseline="0" dirty="0" smtClean="0"/>
              <a:t> Runaway helpline</a:t>
            </a:r>
            <a:r>
              <a:rPr lang="en-GB" dirty="0" smtClean="0"/>
              <a:t> explained that until they could be sure Abi was safe and well, the police would have to continue looking for her. </a:t>
            </a:r>
          </a:p>
          <a:p>
            <a:r>
              <a:rPr lang="en-GB" dirty="0" smtClean="0"/>
              <a:t>We asked if Abi would like to speak to the police herself, and that the charity could make a three-way call that wouldn't disclose her location. </a:t>
            </a:r>
          </a:p>
          <a:p>
            <a:r>
              <a:rPr lang="en-GB" dirty="0" smtClean="0"/>
              <a:t>We reassured Abi that the charity was a confidential service and wouldn't share information about her without her permission. </a:t>
            </a:r>
            <a:r>
              <a:rPr lang="en-GB" dirty="0" smtClean="0">
                <a:solidFill>
                  <a:srgbClr val="FF0000"/>
                </a:solidFill>
              </a:rPr>
              <a:t>UNLESS SHE</a:t>
            </a:r>
            <a:r>
              <a:rPr lang="en-GB" baseline="0" dirty="0" smtClean="0">
                <a:solidFill>
                  <a:srgbClr val="FF0000"/>
                </a:solidFill>
              </a:rPr>
              <a:t> WAS AT RISK</a:t>
            </a:r>
            <a:endParaRPr lang="en-GB" dirty="0" smtClean="0">
              <a:solidFill>
                <a:srgbClr val="FF0000"/>
              </a:solidFill>
            </a:endParaRPr>
          </a:p>
          <a:p>
            <a:endParaRPr lang="en-GB" dirty="0" smtClean="0"/>
          </a:p>
          <a:p>
            <a:r>
              <a:rPr lang="en-GB" dirty="0" smtClean="0"/>
              <a:t>Abi agreed and was connected to the police officer, who was very supportive of Abi. </a:t>
            </a:r>
          </a:p>
          <a:p>
            <a:r>
              <a:rPr lang="en-GB" dirty="0" smtClean="0"/>
              <a:t>The  police</a:t>
            </a:r>
            <a:r>
              <a:rPr lang="en-GB" baseline="0" dirty="0" smtClean="0"/>
              <a:t> </a:t>
            </a:r>
            <a:r>
              <a:rPr lang="en-GB" dirty="0" smtClean="0"/>
              <a:t>officer asked if she could tell him where she was and Abi gave the address of her friend's house where she had been staying.</a:t>
            </a:r>
          </a:p>
          <a:p>
            <a:endParaRPr lang="en-GB" dirty="0" smtClean="0"/>
          </a:p>
          <a:p>
            <a:r>
              <a:rPr lang="en-GB" dirty="0" smtClean="0"/>
              <a:t>The officer let Abi know that he'd ask some officers to attend the address as soon as they could to check she was okay. </a:t>
            </a:r>
          </a:p>
          <a:p>
            <a:endParaRPr lang="en-GB" dirty="0" smtClean="0"/>
          </a:p>
          <a:p>
            <a:r>
              <a:rPr lang="en-GB" dirty="0" smtClean="0"/>
              <a:t>We continued to support Abi after the three-way call ended and encouraged her to contact the charity at any time if she needed further help or support.</a:t>
            </a:r>
          </a:p>
        </p:txBody>
      </p:sp>
      <p:sp>
        <p:nvSpPr>
          <p:cNvPr id="4" name="Slide Number Placeholder 3"/>
          <p:cNvSpPr>
            <a:spLocks noGrp="1"/>
          </p:cNvSpPr>
          <p:nvPr>
            <p:ph type="sldNum" sz="quarter" idx="10"/>
          </p:nvPr>
        </p:nvSpPr>
        <p:spPr/>
        <p:txBody>
          <a:bodyPr/>
          <a:lstStyle/>
          <a:p>
            <a:fld id="{93D1C28C-F6D3-408F-B940-6CBAE21DFD02}" type="slidenum">
              <a:rPr lang="en-GB" smtClean="0"/>
              <a:pPr/>
              <a:t>7</a:t>
            </a:fld>
            <a:endParaRPr lang="en-GB"/>
          </a:p>
        </p:txBody>
      </p:sp>
    </p:spTree>
    <p:extLst>
      <p:ext uri="{BB962C8B-B14F-4D97-AF65-F5344CB8AC3E}">
        <p14:creationId xmlns:p14="http://schemas.microsoft.com/office/powerpoint/2010/main" val="365220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How is the caller’s safety established   This slide may</a:t>
            </a:r>
            <a:r>
              <a:rPr lang="en-GB" baseline="0" dirty="0" smtClean="0"/>
              <a:t> need to </a:t>
            </a:r>
            <a:r>
              <a:rPr lang="en-GB" baseline="0" smtClean="0"/>
              <a:t>be altered.</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Runaway helpline has a service that will </a:t>
            </a:r>
            <a:r>
              <a:rPr lang="en-GB" dirty="0" smtClean="0"/>
              <a:t> also support families when someone goes missing.</a:t>
            </a:r>
          </a:p>
          <a:p>
            <a:r>
              <a:rPr lang="en-GB" dirty="0" smtClean="0"/>
              <a:t>If a friend or relative disappears you can call us at any time for practical advice or support. </a:t>
            </a:r>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10</a:t>
            </a:fld>
            <a:endParaRPr lang="en-GB"/>
          </a:p>
        </p:txBody>
      </p:sp>
    </p:spTree>
    <p:extLst>
      <p:ext uri="{BB962C8B-B14F-4D97-AF65-F5344CB8AC3E}">
        <p14:creationId xmlns:p14="http://schemas.microsoft.com/office/powerpoint/2010/main" val="152205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A1C0CA-FA85-455A-A733-4E24EC3B4838}" type="datetime1">
              <a:rPr lang="en-GB" smtClean="0"/>
              <a:pPr/>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272534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FE5B6A-E68B-45F4-BBCE-8755CE403317}" type="datetime1">
              <a:rPr lang="en-GB" smtClean="0"/>
              <a:pPr/>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256166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2053-3AAC-4C7C-BA58-6FEE2FB99CE9}" type="datetime1">
              <a:rPr lang="en-GB" smtClean="0"/>
              <a:pPr/>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417883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721E73-9419-4E13-8486-8867511CAABA}" type="datetime1">
              <a:rPr lang="en-GB" smtClean="0"/>
              <a:pPr/>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17184828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6B47D-AF5C-46E5-8535-2B654A448D0A}" type="datetime1">
              <a:rPr lang="en-GB" smtClean="0"/>
              <a:pPr/>
              <a:t>11/04/18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6381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2EC1D-C69E-4835-8A6F-2EC6A297C273}" type="datetime1">
              <a:rPr lang="en-GB" smtClean="0"/>
              <a:pPr/>
              <a:t>11/04/18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163721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AA5BBE-04BB-4C06-B2DA-D85F4CA269E0}" type="datetime1">
              <a:rPr lang="en-GB" smtClean="0"/>
              <a:pPr/>
              <a:t>11/04/18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319244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231E81-26E0-4D67-994C-DF8BBB144083}" type="datetime1">
              <a:rPr lang="en-GB" smtClean="0"/>
              <a:pPr/>
              <a:t>11/04/18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54237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FD056-C641-4725-A970-FF54B08A3610}" type="datetime1">
              <a:rPr lang="en-GB" smtClean="0"/>
              <a:pPr/>
              <a:t>11/04/18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414253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1D1AE-90C5-4D67-B3F7-8EED61E4C522}" type="datetime1">
              <a:rPr lang="en-GB" smtClean="0"/>
              <a:pPr/>
              <a:t>11/04/18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61323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C3EB5-A955-44EE-8922-6ABFF741C053}" type="datetime1">
              <a:rPr lang="en-GB" smtClean="0"/>
              <a:pPr/>
              <a:t>11/04/18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val="2031791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556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D28EE-D433-4A25-9DDB-A78AB9E603C7}" type="datetime1">
              <a:rPr lang="en-GB" smtClean="0"/>
              <a:pPr/>
              <a:t>11/04/18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BD70-E5DB-4FB4-A0E8-18514FFDF876}" type="slidenum">
              <a:rPr lang="en-GB" smtClean="0"/>
              <a:pPr/>
              <a:t>‹#›</a:t>
            </a:fld>
            <a:endParaRPr lang="en-GB"/>
          </a:p>
        </p:txBody>
      </p:sp>
      <p:pic>
        <p:nvPicPr>
          <p:cNvPr id="7" name="Picture 2" descr="C:\Users\josie.a\Desktop\HQ Missing People 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52320" y="5902651"/>
            <a:ext cx="1574652" cy="9553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PNAS1\Departments$\FandM\Supporters and Communication\Supporter Care Team Documents\Josie\Regional Stuff\3rd party events\London Pride\logos_v2.3-02 (4).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24268" t="29811" r="27911" b="37045"/>
          <a:stretch/>
        </p:blipFill>
        <p:spPr bwMode="auto">
          <a:xfrm>
            <a:off x="0" y="5846445"/>
            <a:ext cx="2594610" cy="101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GB" dirty="0" smtClean="0">
                <a:solidFill>
                  <a:schemeClr val="bg1"/>
                </a:solidFill>
              </a:rPr>
              <a:t>Elusen Missing People a </a:t>
            </a:r>
            <a:r>
              <a:rPr lang="cy-GB" dirty="0" smtClean="0">
                <a:solidFill>
                  <a:schemeClr val="bg1"/>
                </a:solidFill>
              </a:rPr>
              <a:t/>
            </a:r>
            <a:br>
              <a:rPr lang="cy-GB" dirty="0" smtClean="0">
                <a:solidFill>
                  <a:schemeClr val="bg1"/>
                </a:solidFill>
              </a:rPr>
            </a:br>
            <a:r>
              <a:rPr lang="cy-GB" dirty="0" smtClean="0">
                <a:solidFill>
                  <a:schemeClr val="bg1"/>
                </a:solidFill>
              </a:rPr>
              <a:t>Llinell </a:t>
            </a:r>
            <a:r>
              <a:rPr lang="cy-GB" dirty="0" smtClean="0">
                <a:solidFill>
                  <a:schemeClr val="bg1"/>
                </a:solidFill>
              </a:rPr>
              <a:t>Gymorth Runaway</a:t>
            </a:r>
            <a:endParaRPr lang="cy-GB" dirty="0">
              <a:solidFill>
                <a:schemeClr val="bg1"/>
              </a:solidFill>
            </a:endParaRPr>
          </a:p>
        </p:txBody>
      </p:sp>
      <p:pic>
        <p:nvPicPr>
          <p:cNvPr id="1026" name="Picture 2" descr="C:\Users\josie.a\Pictures\Dud pics\116 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39" t="21657" r="8804" b="23962"/>
          <a:stretch/>
        </p:blipFill>
        <p:spPr bwMode="auto">
          <a:xfrm>
            <a:off x="1259632" y="2060848"/>
            <a:ext cx="6601097" cy="30828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6C8BD70-E5DB-4FB4-A0E8-18514FFDF876}" type="slidenum">
              <a:rPr lang="en-GB" smtClean="0"/>
              <a:pPr/>
              <a:t>1</a:t>
            </a:fld>
            <a:endParaRPr lang="en-GB"/>
          </a:p>
        </p:txBody>
      </p:sp>
    </p:spTree>
    <p:extLst>
      <p:ext uri="{BB962C8B-B14F-4D97-AF65-F5344CB8AC3E}">
        <p14:creationId xmlns:p14="http://schemas.microsoft.com/office/powerpoint/2010/main" val="7973070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dirty="0" smtClean="0">
                <a:solidFill>
                  <a:schemeClr val="bg1"/>
                </a:solidFill>
              </a:rPr>
              <a:t>Cymorth i </a:t>
            </a:r>
            <a:r>
              <a:rPr lang="cy-GB" b="1" dirty="0" smtClean="0">
                <a:solidFill>
                  <a:srgbClr val="D10074"/>
                </a:solidFill>
              </a:rPr>
              <a:t>Deuluoedd</a:t>
            </a:r>
            <a:endParaRPr lang="cy-GB" dirty="0">
              <a:solidFill>
                <a:schemeClr val="bg1"/>
              </a:solidFill>
            </a:endParaRPr>
          </a:p>
        </p:txBody>
      </p:sp>
      <p:pic>
        <p:nvPicPr>
          <p:cNvPr id="4" name="Picture 2" descr="J:\Supporters and Communication\Supporter Care Team Documents\Josie\Community and Challenge 2015\Supporter Leaflet\images\Shane Pho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123" y="1628800"/>
            <a:ext cx="6319567" cy="4212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96C8BD70-E5DB-4FB4-A0E8-18514FFDF876}" type="slidenum">
              <a:rPr lang="en-GB" smtClean="0"/>
              <a:pPr/>
              <a:t>10</a:t>
            </a:fld>
            <a:endParaRPr lang="en-GB"/>
          </a:p>
        </p:txBody>
      </p:sp>
    </p:spTree>
    <p:extLst>
      <p:ext uri="{BB962C8B-B14F-4D97-AF65-F5344CB8AC3E}">
        <p14:creationId xmlns:p14="http://schemas.microsoft.com/office/powerpoint/2010/main" val="192685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y-GB" b="1" dirty="0" smtClean="0">
                <a:solidFill>
                  <a:schemeClr val="bg1"/>
                </a:solidFill>
              </a:rPr>
              <a:t>Beth </a:t>
            </a:r>
            <a:r>
              <a:rPr lang="cy-GB" b="1" dirty="0" err="1" smtClean="0">
                <a:solidFill>
                  <a:schemeClr val="bg1"/>
                </a:solidFill>
              </a:rPr>
              <a:t>allwch</a:t>
            </a:r>
            <a:r>
              <a:rPr lang="cy-GB" b="1" dirty="0" smtClean="0">
                <a:solidFill>
                  <a:schemeClr val="bg1"/>
                </a:solidFill>
              </a:rPr>
              <a:t> </a:t>
            </a:r>
            <a:r>
              <a:rPr lang="cy-GB" b="1" dirty="0" smtClean="0">
                <a:solidFill>
                  <a:srgbClr val="D10074"/>
                </a:solidFill>
              </a:rPr>
              <a:t>chi</a:t>
            </a:r>
            <a:r>
              <a:rPr lang="cy-GB" b="1" dirty="0" smtClean="0">
                <a:solidFill>
                  <a:schemeClr val="bg1"/>
                </a:solidFill>
              </a:rPr>
              <a:t> wneud</a:t>
            </a:r>
            <a:endParaRPr lang="cy-GB"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52" y="1628800"/>
            <a:ext cx="1039767" cy="1895872"/>
          </a:xfrm>
          <a:prstGeom prst="rect">
            <a:avLst/>
          </a:prstGeom>
        </p:spPr>
      </p:pic>
      <p:sp>
        <p:nvSpPr>
          <p:cNvPr id="5" name="Content Placeholder 2"/>
          <p:cNvSpPr txBox="1">
            <a:spLocks/>
          </p:cNvSpPr>
          <p:nvPr/>
        </p:nvSpPr>
        <p:spPr>
          <a:xfrm>
            <a:off x="1189419" y="1628800"/>
            <a:ext cx="7931224" cy="1415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cy-GB" sz="2800" b="1" dirty="0" smtClean="0"/>
              <a:t>Rhoi </a:t>
            </a:r>
            <a:r>
              <a:rPr lang="cy-GB" sz="2800" b="1" dirty="0" smtClean="0">
                <a:solidFill>
                  <a:srgbClr val="D10074"/>
                </a:solidFill>
              </a:rPr>
              <a:t>116000</a:t>
            </a:r>
            <a:r>
              <a:rPr lang="cy-GB" sz="2800" b="1" dirty="0" smtClean="0"/>
              <a:t> yn eich ffôn heddiw rhag ofn y bydd byth angen i chi gysylltu â ni</a:t>
            </a:r>
            <a:endParaRPr lang="cy-GB" sz="2800" b="1" dirty="0"/>
          </a:p>
        </p:txBody>
      </p:sp>
      <p:sp>
        <p:nvSpPr>
          <p:cNvPr id="6" name="Content Placeholder 2"/>
          <p:cNvSpPr txBox="1">
            <a:spLocks/>
          </p:cNvSpPr>
          <p:nvPr/>
        </p:nvSpPr>
        <p:spPr>
          <a:xfrm>
            <a:off x="690247" y="3741523"/>
            <a:ext cx="7931224" cy="1415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cy-GB" sz="2800" b="1" dirty="0" smtClean="0"/>
              <a:t>Os ydych </a:t>
            </a:r>
            <a:r>
              <a:rPr lang="cy-GB" sz="2800" b="1" dirty="0" err="1" smtClean="0"/>
              <a:t>chi’n</a:t>
            </a:r>
            <a:r>
              <a:rPr lang="cy-GB" sz="2800" b="1" dirty="0" smtClean="0"/>
              <a:t> adnabod rhywun sy’n ystyried rhedeg i ffwrdd, anogwch nhw i’n </a:t>
            </a:r>
            <a:r>
              <a:rPr lang="cy-GB" sz="2800" b="1" dirty="0" smtClean="0">
                <a:solidFill>
                  <a:srgbClr val="D10074"/>
                </a:solidFill>
              </a:rPr>
              <a:t>ffonio ni</a:t>
            </a:r>
            <a:endParaRPr lang="cy-GB" sz="2800" b="1" dirty="0">
              <a:solidFill>
                <a:srgbClr val="D10074"/>
              </a:solidFill>
            </a:endParaRPr>
          </a:p>
        </p:txBody>
      </p:sp>
      <p:sp>
        <p:nvSpPr>
          <p:cNvPr id="7" name="Content Placeholder 2"/>
          <p:cNvSpPr txBox="1">
            <a:spLocks/>
          </p:cNvSpPr>
          <p:nvPr/>
        </p:nvSpPr>
        <p:spPr>
          <a:xfrm>
            <a:off x="2555776" y="2576736"/>
            <a:ext cx="4968552" cy="1415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cy-GB" sz="2800" b="1" dirty="0" smtClean="0"/>
              <a:t>Ein dilyn ni ar </a:t>
            </a:r>
            <a:r>
              <a:rPr lang="cy-GB" sz="2800" b="1" dirty="0" err="1" smtClean="0"/>
              <a:t>Facebook</a:t>
            </a:r>
            <a:r>
              <a:rPr lang="cy-GB" sz="2800" b="1" dirty="0" smtClean="0"/>
              <a:t> </a:t>
            </a:r>
          </a:p>
          <a:p>
            <a:pPr marL="0" indent="0">
              <a:buNone/>
            </a:pPr>
            <a:r>
              <a:rPr lang="cy-GB" sz="2800" b="1" dirty="0"/>
              <a:t> </a:t>
            </a:r>
            <a:r>
              <a:rPr lang="cy-GB" sz="2800" b="1" dirty="0" smtClean="0"/>
              <a:t>   a </a:t>
            </a:r>
            <a:r>
              <a:rPr lang="cy-GB" sz="2800" b="1" dirty="0" err="1" smtClean="0"/>
              <a:t>Twitter</a:t>
            </a:r>
            <a:endParaRPr lang="cy-GB" sz="2800" b="1" dirty="0"/>
          </a:p>
        </p:txBody>
      </p:sp>
      <p:sp>
        <p:nvSpPr>
          <p:cNvPr id="8" name="Content Placeholder 2"/>
          <p:cNvSpPr txBox="1">
            <a:spLocks/>
          </p:cNvSpPr>
          <p:nvPr/>
        </p:nvSpPr>
        <p:spPr>
          <a:xfrm>
            <a:off x="-396552" y="4869160"/>
            <a:ext cx="8136904" cy="1415669"/>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6">
              <a:buBlip>
                <a:blip r:embed="rId4"/>
              </a:buBlip>
            </a:pPr>
            <a:r>
              <a:rPr lang="cy-GB" sz="5900" b="1" dirty="0" smtClean="0"/>
              <a:t>Galwch heibio i’n gwefan am ragor o wybodaeth amdanom: </a:t>
            </a:r>
            <a:r>
              <a:rPr lang="cy-GB" sz="5900" b="1" u="sng" dirty="0" smtClean="0">
                <a:solidFill>
                  <a:srgbClr val="D10074"/>
                </a:solidFill>
              </a:rPr>
              <a:t>www.missingpeople.org.uk</a:t>
            </a:r>
            <a:r>
              <a:rPr lang="cy-GB" sz="5900" b="1" dirty="0" smtClean="0"/>
              <a:t> </a:t>
            </a:r>
          </a:p>
          <a:p>
            <a:pPr>
              <a:buFont typeface="Arial" panose="020B0604020202020204" pitchFamily="34" charset="0"/>
              <a:buBlip>
                <a:blip r:embed="rId4"/>
              </a:buBlip>
            </a:pPr>
            <a:endParaRPr lang="cy-GB" sz="2800" b="1" dirty="0"/>
          </a:p>
        </p:txBody>
      </p:sp>
      <p:pic>
        <p:nvPicPr>
          <p:cNvPr id="2050" name="Picture 2" descr="C:\Users\josie.a\Pictures\Big Tweet bir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77" r="27891"/>
          <a:stretch/>
        </p:blipFill>
        <p:spPr bwMode="auto">
          <a:xfrm>
            <a:off x="6585661" y="2837485"/>
            <a:ext cx="864096" cy="9330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osie.a\Pictures\Big Tweet bir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77" r="27891"/>
          <a:stretch/>
        </p:blipFill>
        <p:spPr bwMode="auto">
          <a:xfrm>
            <a:off x="7449757" y="2604218"/>
            <a:ext cx="648072" cy="6997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osie.a\Pictures\Big Tweet bir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077" r="27891"/>
          <a:stretch/>
        </p:blipFill>
        <p:spPr bwMode="auto">
          <a:xfrm>
            <a:off x="8152305" y="2371613"/>
            <a:ext cx="432048" cy="46653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p:txBody>
          <a:bodyPr/>
          <a:lstStyle/>
          <a:p>
            <a:fld id="{96C8BD70-E5DB-4FB4-A0E8-18514FFDF876}" type="slidenum">
              <a:rPr lang="en-GB" smtClean="0"/>
              <a:pPr/>
              <a:t>11</a:t>
            </a:fld>
            <a:endParaRPr lang="en-GB"/>
          </a:p>
        </p:txBody>
      </p:sp>
    </p:spTree>
    <p:extLst>
      <p:ext uri="{BB962C8B-B14F-4D97-AF65-F5344CB8AC3E}">
        <p14:creationId xmlns:p14="http://schemas.microsoft.com/office/powerpoint/2010/main" val="376967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0"/>
            <a:ext cx="9144000" cy="15567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274638"/>
            <a:ext cx="9144000" cy="1143000"/>
          </a:xfrm>
        </p:spPr>
        <p:txBody>
          <a:bodyPr>
            <a:noAutofit/>
          </a:bodyPr>
          <a:lstStyle/>
          <a:p>
            <a:r>
              <a:rPr lang="cy-GB" sz="3600" b="1" dirty="0" smtClean="0">
                <a:solidFill>
                  <a:schemeClr val="bg1"/>
                </a:solidFill>
              </a:rPr>
              <a:t>Faint o blant ac unigolion ifainc ydych </a:t>
            </a:r>
            <a:r>
              <a:rPr lang="cy-GB" sz="3600" b="1" dirty="0" err="1" smtClean="0">
                <a:solidFill>
                  <a:srgbClr val="D10074"/>
                </a:solidFill>
              </a:rPr>
              <a:t>chi’n</a:t>
            </a:r>
            <a:r>
              <a:rPr lang="cy-GB" sz="3600" b="1" dirty="0" smtClean="0">
                <a:solidFill>
                  <a:schemeClr val="bg1"/>
                </a:solidFill>
              </a:rPr>
              <a:t> credu sy’n mynd ar goll bob blwyddyn?</a:t>
            </a:r>
            <a:endParaRPr lang="cy-GB" sz="3600" b="1" dirty="0">
              <a:solidFill>
                <a:schemeClr val="bg1"/>
              </a:solidFill>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24110" y="1412776"/>
            <a:ext cx="2713881" cy="1917766"/>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031850" y="1412776"/>
            <a:ext cx="2713881" cy="1917766"/>
          </a:xfrm>
          <a:prstGeom prst="rect">
            <a:avLst/>
          </a:prstGeom>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648246" y="1412776"/>
            <a:ext cx="2713881" cy="1917766"/>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2243409" y="1412776"/>
            <a:ext cx="2713881" cy="1917766"/>
          </a:xfrm>
          <a:prstGeom prst="rect">
            <a:avLst/>
          </a:prstGeom>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2859805" y="1412776"/>
            <a:ext cx="2713881" cy="1917766"/>
          </a:xfrm>
          <a:prstGeom prst="rect">
            <a:avLst/>
          </a:prstGeom>
        </p:spPr>
      </p:pic>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3467545" y="1412776"/>
            <a:ext cx="2713881" cy="1917766"/>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083941" y="1412776"/>
            <a:ext cx="2713881" cy="1917766"/>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704258" y="1412776"/>
            <a:ext cx="2713881" cy="1917766"/>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5320654" y="1412776"/>
            <a:ext cx="2713881" cy="1917766"/>
          </a:xfrm>
          <a:prstGeom prst="rect">
            <a:avLst/>
          </a:prstGeom>
        </p:spPr>
      </p:pic>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5928394" y="1412776"/>
            <a:ext cx="2713881" cy="1917766"/>
          </a:xfrm>
          <a:prstGeom prst="rect">
            <a:avLst/>
          </a:prstGeom>
        </p:spPr>
      </p:pic>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6544790" y="1412776"/>
            <a:ext cx="2713881" cy="1917766"/>
          </a:xfrm>
          <a:prstGeom prst="rect">
            <a:avLst/>
          </a:prstGeom>
        </p:spPr>
      </p:pic>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92286" y="2636912"/>
            <a:ext cx="2713881" cy="1917766"/>
          </a:xfrm>
          <a:prstGeom prst="rect">
            <a:avLst/>
          </a:prstGeom>
        </p:spPr>
      </p:pic>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24110" y="2636912"/>
            <a:ext cx="2713881" cy="1917766"/>
          </a:xfrm>
          <a:prstGeom prst="rect">
            <a:avLst/>
          </a:prstGeom>
        </p:spPr>
      </p:pic>
      <p:pic>
        <p:nvPicPr>
          <p:cNvPr id="20" name="Picture 19"/>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031850" y="2636912"/>
            <a:ext cx="2713881" cy="1917766"/>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648246" y="2636912"/>
            <a:ext cx="2713881" cy="1917766"/>
          </a:xfrm>
          <a:prstGeom prst="rect">
            <a:avLst/>
          </a:prstGeom>
        </p:spPr>
      </p:pic>
      <p:pic>
        <p:nvPicPr>
          <p:cNvPr id="23" name="Picture 22"/>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2859805" y="2636912"/>
            <a:ext cx="2713881" cy="1917766"/>
          </a:xfrm>
          <a:prstGeom prst="rect">
            <a:avLst/>
          </a:prstGeom>
        </p:spPr>
      </p:pic>
      <p:pic>
        <p:nvPicPr>
          <p:cNvPr id="24" name="Picture 23"/>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3467545" y="2636912"/>
            <a:ext cx="2713881" cy="1917766"/>
          </a:xfrm>
          <a:prstGeom prst="rect">
            <a:avLst/>
          </a:prstGeom>
        </p:spPr>
      </p:pic>
      <p:pic>
        <p:nvPicPr>
          <p:cNvPr id="25" name="Picture 24"/>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083941" y="2636912"/>
            <a:ext cx="2713881" cy="1917766"/>
          </a:xfrm>
          <a:prstGeom prst="rect">
            <a:avLst/>
          </a:prstGeom>
        </p:spPr>
      </p:pic>
      <p:pic>
        <p:nvPicPr>
          <p:cNvPr id="26" name="Picture 25"/>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704258" y="2636912"/>
            <a:ext cx="2713881" cy="1917766"/>
          </a:xfrm>
          <a:prstGeom prst="rect">
            <a:avLst/>
          </a:prstGeom>
        </p:spPr>
      </p:pic>
      <p:pic>
        <p:nvPicPr>
          <p:cNvPr id="27" name="Picture 26"/>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5320654" y="2636912"/>
            <a:ext cx="2713881" cy="1917766"/>
          </a:xfrm>
          <a:prstGeom prst="rect">
            <a:avLst/>
          </a:prstGeom>
        </p:spPr>
      </p:pic>
      <p:pic>
        <p:nvPicPr>
          <p:cNvPr id="28" name="Picture 27"/>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5928394" y="2636912"/>
            <a:ext cx="2713881" cy="1917766"/>
          </a:xfrm>
          <a:prstGeom prst="rect">
            <a:avLst/>
          </a:prstGeom>
        </p:spPr>
      </p:pic>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6544790" y="2636912"/>
            <a:ext cx="2713881" cy="1917766"/>
          </a:xfrm>
          <a:prstGeom prst="rect">
            <a:avLst/>
          </a:prstGeom>
        </p:spPr>
      </p:pic>
      <p:pic>
        <p:nvPicPr>
          <p:cNvPr id="30" name="Picture 29"/>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92286" y="3861048"/>
            <a:ext cx="2713881" cy="1917766"/>
          </a:xfrm>
          <a:prstGeom prst="rect">
            <a:avLst/>
          </a:prstGeom>
        </p:spPr>
      </p:pic>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24110" y="3861048"/>
            <a:ext cx="2713881" cy="1917766"/>
          </a:xfrm>
          <a:prstGeom prst="rect">
            <a:avLst/>
          </a:prstGeom>
        </p:spPr>
      </p:pic>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031850" y="3861048"/>
            <a:ext cx="2713881" cy="1917766"/>
          </a:xfrm>
          <a:prstGeom prst="rect">
            <a:avLst/>
          </a:prstGeom>
        </p:spPr>
      </p:pic>
      <p:pic>
        <p:nvPicPr>
          <p:cNvPr id="33" name="Picture 32"/>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648246" y="3861048"/>
            <a:ext cx="2713881" cy="1917766"/>
          </a:xfrm>
          <a:prstGeom prst="rect">
            <a:avLst/>
          </a:prstGeom>
        </p:spPr>
      </p:pic>
      <p:pic>
        <p:nvPicPr>
          <p:cNvPr id="34" name="Picture 33"/>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2243409" y="3861048"/>
            <a:ext cx="2713881" cy="1917766"/>
          </a:xfrm>
          <a:prstGeom prst="rect">
            <a:avLst/>
          </a:prstGeom>
        </p:spPr>
      </p:pic>
      <p:pic>
        <p:nvPicPr>
          <p:cNvPr id="35" name="Picture 34"/>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2859805" y="3861048"/>
            <a:ext cx="2713881" cy="1917766"/>
          </a:xfrm>
          <a:prstGeom prst="rect">
            <a:avLst/>
          </a:prstGeom>
        </p:spPr>
      </p:pic>
      <p:pic>
        <p:nvPicPr>
          <p:cNvPr id="36" name="Picture 35"/>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3467545" y="3861048"/>
            <a:ext cx="2713881" cy="1917766"/>
          </a:xfrm>
          <a:prstGeom prst="rect">
            <a:avLst/>
          </a:prstGeom>
        </p:spPr>
      </p:pic>
      <p:pic>
        <p:nvPicPr>
          <p:cNvPr id="37" name="Picture 36"/>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083941" y="3861048"/>
            <a:ext cx="2713881" cy="1917766"/>
          </a:xfrm>
          <a:prstGeom prst="rect">
            <a:avLst/>
          </a:prstGeom>
        </p:spPr>
      </p:pic>
      <p:pic>
        <p:nvPicPr>
          <p:cNvPr id="38" name="Picture 37"/>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4704258" y="3861048"/>
            <a:ext cx="2713881" cy="1917766"/>
          </a:xfrm>
          <a:prstGeom prst="rect">
            <a:avLst/>
          </a:prstGeom>
        </p:spPr>
      </p:pic>
      <p:pic>
        <p:nvPicPr>
          <p:cNvPr id="40" name="Picture 39"/>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5928394" y="3861048"/>
            <a:ext cx="2713881" cy="1917766"/>
          </a:xfrm>
          <a:prstGeom prst="rect">
            <a:avLst/>
          </a:prstGeom>
        </p:spPr>
      </p:pic>
      <p:pic>
        <p:nvPicPr>
          <p:cNvPr id="41" name="Picture 40"/>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6544790" y="3861048"/>
            <a:ext cx="2713881" cy="1917766"/>
          </a:xfrm>
          <a:prstGeom prst="rect">
            <a:avLst/>
          </a:prstGeom>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737" t="20332" r="41774" b="21205"/>
          <a:stretch/>
        </p:blipFill>
        <p:spPr bwMode="auto">
          <a:xfrm>
            <a:off x="3202354" y="2969241"/>
            <a:ext cx="543377" cy="1151859"/>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737" t="20332" r="41774" b="21205"/>
          <a:stretch/>
        </p:blipFill>
        <p:spPr bwMode="auto">
          <a:xfrm>
            <a:off x="6310066" y="4193108"/>
            <a:ext cx="543377" cy="1151859"/>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1"/>
          <p:cNvPicPr>
            <a:picLocks noChangeAspect="1"/>
          </p:cNvPicPr>
          <p:nvPr/>
        </p:nvPicPr>
        <p:blipFill>
          <a:blip r:embed="rId3" cstate="print">
            <a:extLst>
              <a:ext uri="{BEBA8EAE-BF5A-486C-A8C5-ECC9F3942E4B}">
                <a14:imgProps xmlns:a14="http://schemas.microsoft.com/office/drawing/2010/main">
                  <a14:imgLayer r:embed="rId4">
                    <a14:imgEffect>
                      <a14:backgroundRemoval t="9916" b="89916" l="34679" r="89905"/>
                    </a14:imgEffect>
                  </a14:imgLayer>
                </a14:imgProps>
              </a:ext>
              <a:ext uri="{28A0092B-C50C-407E-A947-70E740481C1C}">
                <a14:useLocalDpi xmlns:a14="http://schemas.microsoft.com/office/drawing/2010/main" val="0"/>
              </a:ext>
            </a:extLst>
          </a:blip>
          <a:stretch>
            <a:fillRect/>
          </a:stretch>
        </p:blipFill>
        <p:spPr>
          <a:xfrm>
            <a:off x="-192287" y="1412776"/>
            <a:ext cx="2713881" cy="1917766"/>
          </a:xfrm>
          <a:prstGeom prst="rect">
            <a:avLst/>
          </a:prstGeom>
        </p:spPr>
      </p:pic>
      <p:sp>
        <p:nvSpPr>
          <p:cNvPr id="44" name="Slide Number Placeholder 43"/>
          <p:cNvSpPr>
            <a:spLocks noGrp="1"/>
          </p:cNvSpPr>
          <p:nvPr>
            <p:ph type="sldNum" sz="quarter" idx="12"/>
          </p:nvPr>
        </p:nvSpPr>
        <p:spPr/>
        <p:txBody>
          <a:bodyPr/>
          <a:lstStyle/>
          <a:p>
            <a:fld id="{96C8BD70-E5DB-4FB4-A0E8-18514FFDF876}" type="slidenum">
              <a:rPr lang="en-GB" smtClean="0"/>
              <a:pPr/>
              <a:t>2</a:t>
            </a:fld>
            <a:endParaRPr lang="en-GB"/>
          </a:p>
        </p:txBody>
      </p:sp>
    </p:spTree>
    <p:extLst>
      <p:ext uri="{BB962C8B-B14F-4D97-AF65-F5344CB8AC3E}">
        <p14:creationId xmlns:p14="http://schemas.microsoft.com/office/powerpoint/2010/main" val="9908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y-GB" sz="4000" b="1" dirty="0">
                <a:solidFill>
                  <a:schemeClr val="bg1"/>
                </a:solidFill>
              </a:rPr>
              <a:t>P</a:t>
            </a:r>
            <a:r>
              <a:rPr lang="cy-GB" sz="4000" b="1" dirty="0" smtClean="0">
                <a:solidFill>
                  <a:schemeClr val="bg1"/>
                </a:solidFill>
              </a:rPr>
              <a:t>am fyddai rhywun yn </a:t>
            </a:r>
            <a:r>
              <a:rPr lang="cy-GB" sz="4000" b="1" dirty="0" smtClean="0">
                <a:solidFill>
                  <a:srgbClr val="D10074"/>
                </a:solidFill>
              </a:rPr>
              <a:t>rhedeg i ffwrdd</a:t>
            </a:r>
            <a:r>
              <a:rPr lang="cy-GB" sz="4000" b="1" dirty="0" smtClean="0">
                <a:solidFill>
                  <a:schemeClr val="bg1"/>
                </a:solidFill>
              </a:rPr>
              <a:t>?</a:t>
            </a:r>
            <a:endParaRPr lang="cy-GB" sz="4000" b="1" dirty="0">
              <a:solidFill>
                <a:schemeClr val="bg1"/>
              </a:solidFill>
            </a:endParaRPr>
          </a:p>
        </p:txBody>
      </p:sp>
      <p:sp>
        <p:nvSpPr>
          <p:cNvPr id="3" name="Content Placeholder 2"/>
          <p:cNvSpPr>
            <a:spLocks noGrp="1"/>
          </p:cNvSpPr>
          <p:nvPr>
            <p:ph idx="1"/>
          </p:nvPr>
        </p:nvSpPr>
        <p:spPr>
          <a:xfrm>
            <a:off x="775048" y="1772733"/>
            <a:ext cx="7931224" cy="676672"/>
          </a:xfrm>
        </p:spPr>
        <p:txBody>
          <a:bodyPr>
            <a:normAutofit lnSpcReduction="10000"/>
          </a:bodyPr>
          <a:lstStyle/>
          <a:p>
            <a:pPr>
              <a:buNone/>
            </a:pPr>
            <a:r>
              <a:rPr lang="cy-GB" sz="4000" b="1" dirty="0" smtClean="0"/>
              <a:t>Annibyniaeth </a:t>
            </a:r>
            <a:endParaRPr lang="cy-GB" sz="4000" b="1" dirty="0"/>
          </a:p>
        </p:txBody>
      </p:sp>
      <p:sp>
        <p:nvSpPr>
          <p:cNvPr id="4" name="Content Placeholder 2"/>
          <p:cNvSpPr txBox="1">
            <a:spLocks/>
          </p:cNvSpPr>
          <p:nvPr/>
        </p:nvSpPr>
        <p:spPr>
          <a:xfrm>
            <a:off x="467544" y="1916832"/>
            <a:ext cx="822960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cy-GB" sz="4000" b="1" dirty="0" smtClean="0"/>
              <a:t>Ffraeo gyda’r </a:t>
            </a:r>
            <a:r>
              <a:rPr lang="cy-GB" sz="4000" b="1" dirty="0"/>
              <a:t>t</a:t>
            </a:r>
            <a:r>
              <a:rPr lang="cy-GB" sz="4000" b="1" dirty="0" smtClean="0"/>
              <a:t>eulu</a:t>
            </a:r>
            <a:endParaRPr lang="cy-GB" sz="4000" b="1" dirty="0"/>
          </a:p>
        </p:txBody>
      </p:sp>
      <p:sp>
        <p:nvSpPr>
          <p:cNvPr id="5" name="Content Placeholder 2"/>
          <p:cNvSpPr txBox="1">
            <a:spLocks/>
          </p:cNvSpPr>
          <p:nvPr/>
        </p:nvSpPr>
        <p:spPr>
          <a:xfrm>
            <a:off x="476672" y="2758324"/>
            <a:ext cx="822960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cy-GB" sz="4000" b="1" dirty="0" smtClean="0"/>
              <a:t>Cyffuriau neu alcohol</a:t>
            </a:r>
            <a:endParaRPr lang="cy-GB" sz="4000" b="1" dirty="0"/>
          </a:p>
        </p:txBody>
      </p:sp>
      <p:sp>
        <p:nvSpPr>
          <p:cNvPr id="6" name="Content Placeholder 2"/>
          <p:cNvSpPr txBox="1">
            <a:spLocks/>
          </p:cNvSpPr>
          <p:nvPr/>
        </p:nvSpPr>
        <p:spPr>
          <a:xfrm>
            <a:off x="1331640" y="2492896"/>
            <a:ext cx="6984776"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err="1" smtClean="0"/>
              <a:t>Trosedd</a:t>
            </a:r>
            <a:endParaRPr lang="en-GB" sz="4000" b="1" dirty="0"/>
          </a:p>
        </p:txBody>
      </p:sp>
      <p:sp>
        <p:nvSpPr>
          <p:cNvPr id="7" name="Content Placeholder 2"/>
          <p:cNvSpPr txBox="1">
            <a:spLocks/>
          </p:cNvSpPr>
          <p:nvPr/>
        </p:nvSpPr>
        <p:spPr>
          <a:xfrm>
            <a:off x="899592" y="3573016"/>
            <a:ext cx="714948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GB" sz="4000" b="1" dirty="0" smtClean="0"/>
              <a:t>Cam-</a:t>
            </a:r>
            <a:r>
              <a:rPr lang="en-GB" sz="4000" b="1" dirty="0" err="1" smtClean="0"/>
              <a:t>drin</a:t>
            </a:r>
            <a:endParaRPr lang="en-GB" sz="4000" b="1" dirty="0"/>
          </a:p>
        </p:txBody>
      </p:sp>
      <p:sp>
        <p:nvSpPr>
          <p:cNvPr id="8" name="Content Placeholder 2"/>
          <p:cNvSpPr txBox="1">
            <a:spLocks/>
          </p:cNvSpPr>
          <p:nvPr/>
        </p:nvSpPr>
        <p:spPr>
          <a:xfrm>
            <a:off x="755576" y="3212976"/>
            <a:ext cx="792088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err="1" smtClean="0"/>
              <a:t>Bwlio</a:t>
            </a:r>
            <a:r>
              <a:rPr lang="en-GB" sz="4000" b="1" dirty="0" smtClean="0"/>
              <a:t> </a:t>
            </a:r>
            <a:endParaRPr lang="en-GB" sz="4000" b="1" dirty="0"/>
          </a:p>
        </p:txBody>
      </p:sp>
      <p:sp>
        <p:nvSpPr>
          <p:cNvPr id="9" name="Content Placeholder 2"/>
          <p:cNvSpPr txBox="1">
            <a:spLocks/>
          </p:cNvSpPr>
          <p:nvPr/>
        </p:nvSpPr>
        <p:spPr>
          <a:xfrm>
            <a:off x="467544" y="4869160"/>
            <a:ext cx="8229600"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GB" sz="4000" b="1" dirty="0" err="1" smtClean="0"/>
              <a:t>Straen</a:t>
            </a:r>
            <a:endParaRPr lang="en-GB" sz="4000" b="1" dirty="0"/>
          </a:p>
        </p:txBody>
      </p:sp>
      <p:sp>
        <p:nvSpPr>
          <p:cNvPr id="10" name="Content Placeholder 2"/>
          <p:cNvSpPr txBox="1">
            <a:spLocks/>
          </p:cNvSpPr>
          <p:nvPr/>
        </p:nvSpPr>
        <p:spPr>
          <a:xfrm>
            <a:off x="1259632" y="5301208"/>
            <a:ext cx="6552728"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cy-GB" sz="4000" b="1" dirty="0" smtClean="0"/>
              <a:t>Teimlo’n anniogel/anhapus</a:t>
            </a:r>
            <a:endParaRPr lang="cy-GB" sz="4000" b="1" dirty="0"/>
          </a:p>
        </p:txBody>
      </p:sp>
      <p:sp>
        <p:nvSpPr>
          <p:cNvPr id="12" name="Content Placeholder 2"/>
          <p:cNvSpPr txBox="1">
            <a:spLocks/>
          </p:cNvSpPr>
          <p:nvPr/>
        </p:nvSpPr>
        <p:spPr>
          <a:xfrm>
            <a:off x="755576" y="4149080"/>
            <a:ext cx="792088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cy-GB" sz="4000" b="1" dirty="0" smtClean="0"/>
              <a:t>Problemau gyda </a:t>
            </a:r>
            <a:r>
              <a:rPr lang="cy-GB" sz="4000" b="1" dirty="0" err="1" smtClean="0"/>
              <a:t>sboner</a:t>
            </a:r>
            <a:r>
              <a:rPr lang="cy-GB" sz="4000" b="1" dirty="0" smtClean="0"/>
              <a:t>/</a:t>
            </a:r>
            <a:r>
              <a:rPr lang="cy-GB" sz="4000" b="1" dirty="0" err="1" smtClean="0"/>
              <a:t>wejen</a:t>
            </a:r>
            <a:endParaRPr lang="cy-GB" sz="4000" b="1" dirty="0"/>
          </a:p>
        </p:txBody>
      </p:sp>
      <p:sp>
        <p:nvSpPr>
          <p:cNvPr id="13" name="Content Placeholder 2"/>
          <p:cNvSpPr txBox="1">
            <a:spLocks/>
          </p:cNvSpPr>
          <p:nvPr/>
        </p:nvSpPr>
        <p:spPr>
          <a:xfrm>
            <a:off x="2123728" y="4653136"/>
            <a:ext cx="6552728"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cy-GB" sz="4000" b="1" dirty="0" smtClean="0"/>
              <a:t>Rhesymau diwylliannol</a:t>
            </a:r>
            <a:endParaRPr lang="cy-GB" sz="4000" b="1" dirty="0"/>
          </a:p>
        </p:txBody>
      </p:sp>
      <p:sp>
        <p:nvSpPr>
          <p:cNvPr id="14" name="Slide Number Placeholder 13"/>
          <p:cNvSpPr>
            <a:spLocks noGrp="1"/>
          </p:cNvSpPr>
          <p:nvPr>
            <p:ph type="sldNum" sz="quarter" idx="12"/>
          </p:nvPr>
        </p:nvSpPr>
        <p:spPr/>
        <p:txBody>
          <a:bodyPr/>
          <a:lstStyle/>
          <a:p>
            <a:fld id="{96C8BD70-E5DB-4FB4-A0E8-18514FFDF876}" type="slidenum">
              <a:rPr lang="en-GB" smtClean="0"/>
              <a:pPr/>
              <a:t>3</a:t>
            </a:fld>
            <a:endParaRPr lang="en-GB"/>
          </a:p>
        </p:txBody>
      </p:sp>
    </p:spTree>
    <p:extLst>
      <p:ext uri="{BB962C8B-B14F-4D97-AF65-F5344CB8AC3E}">
        <p14:creationId xmlns:p14="http://schemas.microsoft.com/office/powerpoint/2010/main" val="11170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716016" y="3749662"/>
            <a:ext cx="3888432" cy="191158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800" b="1" i="1" dirty="0" smtClean="0">
                <a:solidFill>
                  <a:srgbClr val="D10074"/>
                </a:solidFill>
              </a:rPr>
              <a:t>1</a:t>
            </a:r>
            <a:r>
              <a:rPr lang="en-GB" sz="5200" b="1" dirty="0" smtClean="0"/>
              <a:t> </a:t>
            </a:r>
            <a:r>
              <a:rPr lang="en-GB" sz="4000" b="1" dirty="0" smtClean="0"/>
              <a:t>in </a:t>
            </a:r>
            <a:r>
              <a:rPr lang="en-GB" sz="4800" b="1" i="1" dirty="0" smtClean="0">
                <a:solidFill>
                  <a:srgbClr val="D10074"/>
                </a:solidFill>
              </a:rPr>
              <a:t>9</a:t>
            </a:r>
            <a:r>
              <a:rPr lang="en-GB" sz="5200" b="1" dirty="0" smtClean="0"/>
              <a:t> </a:t>
            </a:r>
            <a:r>
              <a:rPr lang="en-GB" sz="4000" b="1" dirty="0" smtClean="0"/>
              <a:t>are harmed while away from home</a:t>
            </a:r>
            <a:endParaRPr lang="en-GB" sz="4000" b="1" dirty="0"/>
          </a:p>
        </p:txBody>
      </p:sp>
      <p:sp>
        <p:nvSpPr>
          <p:cNvPr id="7" name="Content Placeholder 2"/>
          <p:cNvSpPr txBox="1">
            <a:spLocks/>
          </p:cNvSpPr>
          <p:nvPr/>
        </p:nvSpPr>
        <p:spPr>
          <a:xfrm>
            <a:off x="4716016" y="1700808"/>
            <a:ext cx="3888432"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400" b="1" i="1" dirty="0" smtClean="0">
                <a:solidFill>
                  <a:srgbClr val="D10074"/>
                </a:solidFill>
              </a:rPr>
              <a:t>1</a:t>
            </a:r>
            <a:r>
              <a:rPr lang="en-GB" sz="3700" b="1" dirty="0" smtClean="0"/>
              <a:t> in </a:t>
            </a:r>
            <a:r>
              <a:rPr lang="en-GB" sz="4400" b="1" i="1" dirty="0" smtClean="0">
                <a:solidFill>
                  <a:srgbClr val="D10074"/>
                </a:solidFill>
              </a:rPr>
              <a:t>8</a:t>
            </a:r>
            <a:r>
              <a:rPr lang="en-GB" sz="3700" b="1" dirty="0" smtClean="0"/>
              <a:t> had to steal to survive</a:t>
            </a:r>
            <a:endParaRPr lang="en-GB" sz="3700" b="1" dirty="0"/>
          </a:p>
        </p:txBody>
      </p:sp>
      <p:sp>
        <p:nvSpPr>
          <p:cNvPr id="6" name="Content Placeholder 2"/>
          <p:cNvSpPr txBox="1">
            <a:spLocks/>
          </p:cNvSpPr>
          <p:nvPr/>
        </p:nvSpPr>
        <p:spPr>
          <a:xfrm>
            <a:off x="611560" y="1700808"/>
            <a:ext cx="3816424"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400" b="1" i="1" dirty="0" smtClean="0">
                <a:solidFill>
                  <a:srgbClr val="D10074"/>
                </a:solidFill>
              </a:rPr>
              <a:t>1</a:t>
            </a:r>
            <a:r>
              <a:rPr lang="en-GB" sz="3700" b="1" dirty="0" smtClean="0"/>
              <a:t> in </a:t>
            </a:r>
            <a:r>
              <a:rPr lang="en-GB" sz="4400" b="1" i="1" dirty="0" smtClean="0">
                <a:solidFill>
                  <a:srgbClr val="D10074"/>
                </a:solidFill>
              </a:rPr>
              <a:t>6</a:t>
            </a:r>
            <a:r>
              <a:rPr lang="en-GB" sz="3700" b="1" i="1" dirty="0" smtClean="0">
                <a:solidFill>
                  <a:srgbClr val="D10074"/>
                </a:solidFill>
              </a:rPr>
              <a:t> </a:t>
            </a:r>
            <a:r>
              <a:rPr lang="en-GB" sz="3700" b="1" dirty="0" smtClean="0"/>
              <a:t>slept on </a:t>
            </a:r>
          </a:p>
          <a:p>
            <a:pPr marL="0" indent="0">
              <a:buNone/>
            </a:pPr>
            <a:r>
              <a:rPr lang="en-GB" sz="3700" b="1" dirty="0" smtClean="0"/>
              <a:t>the street</a:t>
            </a:r>
            <a:endParaRPr lang="en-GB" sz="3700" b="1" dirty="0"/>
          </a:p>
        </p:txBody>
      </p:sp>
      <p:sp>
        <p:nvSpPr>
          <p:cNvPr id="8" name="Content Placeholder 2"/>
          <p:cNvSpPr txBox="1">
            <a:spLocks/>
          </p:cNvSpPr>
          <p:nvPr/>
        </p:nvSpPr>
        <p:spPr>
          <a:xfrm>
            <a:off x="611560" y="3706520"/>
            <a:ext cx="3816424" cy="19547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800" b="1" i="1" dirty="0" smtClean="0">
                <a:solidFill>
                  <a:srgbClr val="D10074"/>
                </a:solidFill>
              </a:rPr>
              <a:t>1</a:t>
            </a:r>
            <a:r>
              <a:rPr lang="en-GB" sz="4000" b="1" dirty="0" smtClean="0"/>
              <a:t> in </a:t>
            </a:r>
            <a:r>
              <a:rPr lang="en-GB" sz="4800" b="1" i="1" dirty="0" smtClean="0">
                <a:solidFill>
                  <a:srgbClr val="D10074"/>
                </a:solidFill>
              </a:rPr>
              <a:t>9</a:t>
            </a:r>
            <a:r>
              <a:rPr lang="en-GB" sz="4000" b="1" dirty="0" smtClean="0"/>
              <a:t> did ‘other things’ in order to survive</a:t>
            </a:r>
            <a:endParaRPr lang="en-GB" sz="4000" b="1" dirty="0"/>
          </a:p>
        </p:txBody>
      </p:sp>
      <p:sp>
        <p:nvSpPr>
          <p:cNvPr id="2" name="Title 1"/>
          <p:cNvSpPr>
            <a:spLocks noGrp="1"/>
          </p:cNvSpPr>
          <p:nvPr>
            <p:ph type="title"/>
          </p:nvPr>
        </p:nvSpPr>
        <p:spPr/>
        <p:txBody>
          <a:bodyPr>
            <a:normAutofit/>
          </a:bodyPr>
          <a:lstStyle/>
          <a:p>
            <a:r>
              <a:rPr lang="cy-GB" sz="4000" b="1" dirty="0" smtClean="0">
                <a:solidFill>
                  <a:srgbClr val="D10074"/>
                </a:solidFill>
              </a:rPr>
              <a:t>Peryglon</a:t>
            </a:r>
            <a:r>
              <a:rPr lang="cy-GB" sz="4000" b="1" dirty="0" smtClean="0">
                <a:solidFill>
                  <a:schemeClr val="bg1"/>
                </a:solidFill>
              </a:rPr>
              <a:t> rhedeg i ffwrdd</a:t>
            </a:r>
            <a:endParaRPr lang="cy-GB" sz="4000" b="1" dirty="0">
              <a:solidFill>
                <a:schemeClr val="bg1"/>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2579" t="5942" b="25536"/>
          <a:stretch/>
        </p:blipFill>
        <p:spPr>
          <a:xfrm>
            <a:off x="478152" y="3598774"/>
            <a:ext cx="4083239" cy="213316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9089" t="13561" b="22085"/>
          <a:stretch/>
        </p:blipFill>
        <p:spPr>
          <a:xfrm>
            <a:off x="4561392" y="1617132"/>
            <a:ext cx="4205583" cy="1981641"/>
          </a:xfrm>
          <a:prstGeom prst="rect">
            <a:avLst/>
          </a:prstGeom>
        </p:spPr>
      </p:pic>
      <p:pic>
        <p:nvPicPr>
          <p:cNvPr id="1026" name="Picture 2" descr="\\MPNAS1\Departments$\FandM\Supporters and Communication\Supporter Care Team Documents\Josie\Regional Stuff\Presentation\School presentation\2015 New\Harm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48" t="18382" b="7608"/>
          <a:stretch/>
        </p:blipFill>
        <p:spPr bwMode="auto">
          <a:xfrm>
            <a:off x="4561392" y="3598773"/>
            <a:ext cx="4205583" cy="2133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PNAS1\Departments$\FandM\Supporters and Communication\Supporter Care Team Documents\Josie\Regional Stuff\Presentation\School presentation\2015 New\Sleeping Rough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4656" r="5480" b="1"/>
          <a:stretch/>
        </p:blipFill>
        <p:spPr bwMode="auto">
          <a:xfrm>
            <a:off x="478152" y="1617132"/>
            <a:ext cx="4083239" cy="1993665"/>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p:txBody>
          <a:bodyPr/>
          <a:lstStyle/>
          <a:p>
            <a:fld id="{96C8BD70-E5DB-4FB4-A0E8-18514FFDF876}" type="slidenum">
              <a:rPr lang="en-GB" smtClean="0"/>
              <a:pPr/>
              <a:t>4</a:t>
            </a:fld>
            <a:endParaRPr lang="en-GB"/>
          </a:p>
        </p:txBody>
      </p:sp>
    </p:spTree>
    <p:extLst>
      <p:ext uri="{BB962C8B-B14F-4D97-AF65-F5344CB8AC3E}">
        <p14:creationId xmlns:p14="http://schemas.microsoft.com/office/powerpoint/2010/main" val="195079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p:cNvSpPr/>
          <p:nvPr/>
        </p:nvSpPr>
        <p:spPr>
          <a:xfrm>
            <a:off x="1259632" y="2093284"/>
            <a:ext cx="6408712" cy="2847884"/>
          </a:xfrm>
          <a:prstGeom prst="flowChartPreparation">
            <a:avLst/>
          </a:prstGeom>
          <a:solidFill>
            <a:schemeClr val="bg1"/>
          </a:solidFill>
          <a:ln w="57150">
            <a:solidFill>
              <a:srgbClr val="D10074"/>
            </a:solidFill>
          </a:ln>
          <a:effectLst>
            <a:outerShdw blurRad="114300" dist="38100" dir="2700000" sx="102000" sy="102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Contact us if you’re worried about a friend running away, or if someone is pressuring you to</a:t>
            </a:r>
            <a:endParaRPr lang="en-GB" sz="3200" b="1" dirty="0">
              <a:solidFill>
                <a:schemeClr val="tx1"/>
              </a:solidFill>
            </a:endParaRPr>
          </a:p>
        </p:txBody>
      </p:sp>
      <p:sp>
        <p:nvSpPr>
          <p:cNvPr id="5" name="Rounded Rectangular Callout 4"/>
          <p:cNvSpPr/>
          <p:nvPr/>
        </p:nvSpPr>
        <p:spPr>
          <a:xfrm>
            <a:off x="1259632" y="2093284"/>
            <a:ext cx="6552728" cy="2827122"/>
          </a:xfrm>
          <a:prstGeom prst="wedgeRoundRectCallout">
            <a:avLst>
              <a:gd name="adj1" fmla="val -34568"/>
              <a:gd name="adj2" fmla="val 64870"/>
              <a:gd name="adj3" fmla="val 16667"/>
            </a:avLst>
          </a:prstGeom>
          <a:solidFill>
            <a:schemeClr val="bg1"/>
          </a:solidFill>
          <a:ln w="57150">
            <a:solidFill>
              <a:srgbClr val="D10074"/>
            </a:solidFill>
          </a:ln>
          <a:effectLst>
            <a:outerShdw blurRad="101600" dist="38100" dir="2700000" sx="102000" sy="102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If you have run away we can give you practical advice and emotional support</a:t>
            </a:r>
            <a:endParaRPr lang="en-GB" sz="3200" b="1" dirty="0">
              <a:solidFill>
                <a:schemeClr val="tx1"/>
              </a:solidFill>
            </a:endParaRPr>
          </a:p>
        </p:txBody>
      </p:sp>
      <p:sp>
        <p:nvSpPr>
          <p:cNvPr id="4" name="Cloud Callout 3"/>
          <p:cNvSpPr/>
          <p:nvPr/>
        </p:nvSpPr>
        <p:spPr>
          <a:xfrm>
            <a:off x="107504" y="1628800"/>
            <a:ext cx="8928992" cy="4032448"/>
          </a:xfrm>
          <a:prstGeom prst="cloudCallout">
            <a:avLst>
              <a:gd name="adj1" fmla="val -15811"/>
              <a:gd name="adj2" fmla="val 66303"/>
            </a:avLst>
          </a:prstGeom>
          <a:solidFill>
            <a:schemeClr val="bg1"/>
          </a:solidFill>
          <a:ln w="57150">
            <a:solidFill>
              <a:srgbClr val="D10074"/>
            </a:solidFill>
          </a:ln>
          <a:effectLst>
            <a:outerShdw blurRad="101600" dist="38100" dir="2700000" sx="102000" sy="102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y-GB" sz="3200" b="1" dirty="0" smtClean="0">
                <a:solidFill>
                  <a:schemeClr val="tx1"/>
                </a:solidFill>
              </a:rPr>
              <a:t>Os ydych </a:t>
            </a:r>
            <a:r>
              <a:rPr lang="cy-GB" sz="3200" b="1" dirty="0" err="1" smtClean="0">
                <a:solidFill>
                  <a:schemeClr val="tx1"/>
                </a:solidFill>
              </a:rPr>
              <a:t>chi’n</a:t>
            </a:r>
            <a:r>
              <a:rPr lang="cy-GB" sz="3200" b="1" dirty="0" smtClean="0">
                <a:solidFill>
                  <a:schemeClr val="tx1"/>
                </a:solidFill>
              </a:rPr>
              <a:t> ystyried rhedeg i ffwrdd, gallwch ffonio ni a thrafod eich opsiynau</a:t>
            </a:r>
            <a:endParaRPr lang="cy-GB" sz="3200" b="1" dirty="0">
              <a:solidFill>
                <a:schemeClr val="tx1"/>
              </a:solidFill>
            </a:endParaRPr>
          </a:p>
        </p:txBody>
      </p:sp>
      <p:sp>
        <p:nvSpPr>
          <p:cNvPr id="2" name="Title 1"/>
          <p:cNvSpPr>
            <a:spLocks noGrp="1"/>
          </p:cNvSpPr>
          <p:nvPr>
            <p:ph type="title"/>
          </p:nvPr>
        </p:nvSpPr>
        <p:spPr/>
        <p:txBody>
          <a:bodyPr>
            <a:normAutofit/>
          </a:bodyPr>
          <a:lstStyle/>
          <a:p>
            <a:r>
              <a:rPr lang="cy-GB" sz="4000" b="1" dirty="0" smtClean="0">
                <a:solidFill>
                  <a:schemeClr val="bg1"/>
                </a:solidFill>
              </a:rPr>
              <a:t>Sut allwn ni </a:t>
            </a:r>
            <a:r>
              <a:rPr lang="cy-GB" sz="4000" b="1" dirty="0" smtClean="0">
                <a:solidFill>
                  <a:srgbClr val="D10074"/>
                </a:solidFill>
              </a:rPr>
              <a:t>helpu</a:t>
            </a:r>
            <a:endParaRPr lang="cy-GB" sz="4000" b="1" dirty="0">
              <a:solidFill>
                <a:srgbClr val="D10074"/>
              </a:solidFill>
            </a:endParaRPr>
          </a:p>
        </p:txBody>
      </p:sp>
      <p:sp>
        <p:nvSpPr>
          <p:cNvPr id="6" name="Slide Number Placeholder 5"/>
          <p:cNvSpPr>
            <a:spLocks noGrp="1"/>
          </p:cNvSpPr>
          <p:nvPr>
            <p:ph type="sldNum" sz="quarter" idx="12"/>
          </p:nvPr>
        </p:nvSpPr>
        <p:spPr/>
        <p:txBody>
          <a:bodyPr/>
          <a:lstStyle/>
          <a:p>
            <a:fld id="{96C8BD70-E5DB-4FB4-A0E8-18514FFDF876}" type="slidenum">
              <a:rPr lang="en-GB" smtClean="0"/>
              <a:pPr/>
              <a:t>5</a:t>
            </a:fld>
            <a:endParaRPr lang="en-GB"/>
          </a:p>
        </p:txBody>
      </p:sp>
    </p:spTree>
    <p:extLst>
      <p:ext uri="{BB962C8B-B14F-4D97-AF65-F5344CB8AC3E}">
        <p14:creationId xmlns:p14="http://schemas.microsoft.com/office/powerpoint/2010/main" val="27970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err="1" smtClean="0">
                <a:solidFill>
                  <a:schemeClr val="bg1"/>
                </a:solidFill>
              </a:rPr>
              <a:t>Stori</a:t>
            </a:r>
            <a:r>
              <a:rPr lang="en-GB" sz="4000" b="1" dirty="0" smtClean="0">
                <a:solidFill>
                  <a:schemeClr val="bg1"/>
                </a:solidFill>
              </a:rPr>
              <a:t> Abi</a:t>
            </a:r>
            <a:endParaRPr lang="en-GB" sz="4000" b="1" dirty="0">
              <a:solidFill>
                <a:schemeClr val="bg1"/>
              </a:solidFill>
            </a:endParaRPr>
          </a:p>
        </p:txBody>
      </p:sp>
      <p:sp>
        <p:nvSpPr>
          <p:cNvPr id="4" name="Slide Number Placeholder 3"/>
          <p:cNvSpPr>
            <a:spLocks noGrp="1"/>
          </p:cNvSpPr>
          <p:nvPr>
            <p:ph type="sldNum" sz="quarter" idx="12"/>
          </p:nvPr>
        </p:nvSpPr>
        <p:spPr/>
        <p:txBody>
          <a:bodyPr/>
          <a:lstStyle/>
          <a:p>
            <a:fld id="{96C8BD70-E5DB-4FB4-A0E8-18514FFDF876}" type="slidenum">
              <a:rPr lang="en-GB" smtClean="0"/>
              <a:pPr/>
              <a:t>6</a:t>
            </a:fld>
            <a:endParaRPr lang="en-GB"/>
          </a:p>
        </p:txBody>
      </p:sp>
    </p:spTree>
    <p:extLst>
      <p:ext uri="{BB962C8B-B14F-4D97-AF65-F5344CB8AC3E}">
        <p14:creationId xmlns:p14="http://schemas.microsoft.com/office/powerpoint/2010/main" val="424334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err="1" smtClean="0">
                <a:solidFill>
                  <a:schemeClr val="bg1"/>
                </a:solidFill>
              </a:rPr>
              <a:t>Stori</a:t>
            </a:r>
            <a:r>
              <a:rPr lang="en-GB" sz="4000" b="1" dirty="0" smtClean="0">
                <a:solidFill>
                  <a:schemeClr val="bg1"/>
                </a:solidFill>
              </a:rPr>
              <a:t> Abi</a:t>
            </a:r>
            <a:endParaRPr lang="en-GB" sz="4000" b="1" dirty="0">
              <a:solidFill>
                <a:schemeClr val="bg1"/>
              </a:solidFill>
            </a:endParaRPr>
          </a:p>
        </p:txBody>
      </p:sp>
      <p:pic>
        <p:nvPicPr>
          <p:cNvPr id="8" name="Picture 2" descr="J:\Supporters and Communication\Supporter Care Team Documents\Josie\Community and Challenge 2015\Supporter Leaflet\images\Dana helpline stock 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2636912"/>
            <a:ext cx="3796250"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6C8BD70-E5DB-4FB4-A0E8-18514FFDF876}" type="slidenum">
              <a:rPr lang="en-GB" smtClean="0"/>
              <a:pPr/>
              <a:t>7</a:t>
            </a:fld>
            <a:endParaRPr lang="en-GB"/>
          </a:p>
        </p:txBody>
      </p:sp>
    </p:spTree>
    <p:extLst>
      <p:ext uri="{BB962C8B-B14F-4D97-AF65-F5344CB8AC3E}">
        <p14:creationId xmlns:p14="http://schemas.microsoft.com/office/powerpoint/2010/main" val="424334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84955"/>
            <a:ext cx="9144000" cy="11663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cy-GB" b="1" dirty="0" smtClean="0">
                <a:solidFill>
                  <a:schemeClr val="bg1"/>
                </a:solidFill>
              </a:rPr>
              <a:t>Ein </a:t>
            </a:r>
            <a:r>
              <a:rPr lang="cy-GB" b="1" dirty="0" smtClean="0">
                <a:solidFill>
                  <a:srgbClr val="D10074"/>
                </a:solidFill>
              </a:rPr>
              <a:t>gwaith</a:t>
            </a:r>
            <a:endParaRPr lang="cy-GB" b="1" dirty="0">
              <a:solidFill>
                <a:schemeClr val="bg1"/>
              </a:solidFill>
            </a:endParaRPr>
          </a:p>
        </p:txBody>
      </p:sp>
      <p:sp>
        <p:nvSpPr>
          <p:cNvPr id="4" name="Content Placeholder 2"/>
          <p:cNvSpPr txBox="1">
            <a:spLocks/>
          </p:cNvSpPr>
          <p:nvPr/>
        </p:nvSpPr>
        <p:spPr>
          <a:xfrm>
            <a:off x="0" y="1628800"/>
            <a:ext cx="91440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y-GB" sz="3400" b="1" dirty="0" smtClean="0">
                <a:solidFill>
                  <a:srgbClr val="D10074"/>
                </a:solidFill>
              </a:rPr>
              <a:t>Llinell gymorth gyfrinachol am ddim 24/7</a:t>
            </a:r>
            <a:endParaRPr lang="cy-GB" sz="3400" b="1" dirty="0">
              <a:solidFill>
                <a:srgbClr val="D10074"/>
              </a:solidFill>
            </a:endParaRPr>
          </a:p>
        </p:txBody>
      </p:sp>
      <p:sp>
        <p:nvSpPr>
          <p:cNvPr id="8" name="Content Placeholder 2"/>
          <p:cNvSpPr txBox="1">
            <a:spLocks/>
          </p:cNvSpPr>
          <p:nvPr/>
        </p:nvSpPr>
        <p:spPr>
          <a:xfrm>
            <a:off x="0" y="3672934"/>
            <a:ext cx="9143999" cy="114501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y-GB" sz="3400" b="1" dirty="0" smtClean="0">
                <a:solidFill>
                  <a:srgbClr val="D10074"/>
                </a:solidFill>
              </a:rPr>
              <a:t>Os ydych chi eisiau i ni wneud, byddwn </a:t>
            </a:r>
            <a:r>
              <a:rPr lang="cy-GB" sz="3400" b="1" dirty="0" err="1" smtClean="0">
                <a:solidFill>
                  <a:srgbClr val="D10074"/>
                </a:solidFill>
              </a:rPr>
              <a:t>ni’n</a:t>
            </a:r>
            <a:r>
              <a:rPr lang="cy-GB" sz="3400" b="1" dirty="0" smtClean="0">
                <a:solidFill>
                  <a:srgbClr val="D10074"/>
                </a:solidFill>
              </a:rPr>
              <a:t> gweithio ar eich rhan gyda’r heddlu neu’r gwasanaethau cymdeithasol</a:t>
            </a:r>
            <a:endParaRPr lang="cy-GB" sz="3400" b="1" dirty="0">
              <a:solidFill>
                <a:srgbClr val="D10074"/>
              </a:solidFill>
            </a:endParaRPr>
          </a:p>
        </p:txBody>
      </p:sp>
      <p:sp>
        <p:nvSpPr>
          <p:cNvPr id="6" name="Content Placeholder 2"/>
          <p:cNvSpPr txBox="1">
            <a:spLocks/>
          </p:cNvSpPr>
          <p:nvPr/>
        </p:nvSpPr>
        <p:spPr>
          <a:xfrm>
            <a:off x="0" y="2420888"/>
            <a:ext cx="9144000" cy="1130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y-GB" sz="3400" b="1" dirty="0" smtClean="0">
                <a:solidFill>
                  <a:schemeClr val="bg1"/>
                </a:solidFill>
              </a:rPr>
              <a:t>Gwrando ar yr hyn sydd gennych i’w ddweud, ni waeth faint sydd gennych i’w ddweud </a:t>
            </a:r>
            <a:endParaRPr lang="cy-GB" sz="3400" b="1" dirty="0">
              <a:solidFill>
                <a:schemeClr val="bg1"/>
              </a:solidFill>
            </a:endParaRPr>
          </a:p>
        </p:txBody>
      </p:sp>
      <p:sp>
        <p:nvSpPr>
          <p:cNvPr id="9" name="Rectangle 8"/>
          <p:cNvSpPr/>
          <p:nvPr/>
        </p:nvSpPr>
        <p:spPr>
          <a:xfrm>
            <a:off x="0" y="4869160"/>
            <a:ext cx="9144000" cy="864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0" y="4979557"/>
            <a:ext cx="9143999" cy="1202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y-GB" sz="2600" b="1" dirty="0" smtClean="0">
                <a:solidFill>
                  <a:schemeClr val="bg1"/>
                </a:solidFill>
              </a:rPr>
              <a:t>Os ydych chi eisiau i ni wneud, byddwn </a:t>
            </a:r>
            <a:r>
              <a:rPr lang="cy-GB" sz="2600" b="1" dirty="0" err="1" smtClean="0">
                <a:solidFill>
                  <a:schemeClr val="bg1"/>
                </a:solidFill>
              </a:rPr>
              <a:t>ni’n</a:t>
            </a:r>
            <a:r>
              <a:rPr lang="cy-GB" sz="2600" b="1" dirty="0" smtClean="0">
                <a:solidFill>
                  <a:schemeClr val="bg1"/>
                </a:solidFill>
              </a:rPr>
              <a:t> rhoi neges i’ch teulu</a:t>
            </a:r>
            <a:endParaRPr lang="cy-GB" sz="2600" b="1" dirty="0">
              <a:solidFill>
                <a:schemeClr val="bg1"/>
              </a:solidFill>
            </a:endParaRPr>
          </a:p>
        </p:txBody>
      </p:sp>
      <p:sp>
        <p:nvSpPr>
          <p:cNvPr id="10" name="Slide Number Placeholder 9"/>
          <p:cNvSpPr>
            <a:spLocks noGrp="1"/>
          </p:cNvSpPr>
          <p:nvPr>
            <p:ph type="sldNum" sz="quarter" idx="12"/>
          </p:nvPr>
        </p:nvSpPr>
        <p:spPr/>
        <p:txBody>
          <a:bodyPr/>
          <a:lstStyle/>
          <a:p>
            <a:fld id="{96C8BD70-E5DB-4FB4-A0E8-18514FFDF876}" type="slidenum">
              <a:rPr lang="en-GB" smtClean="0"/>
              <a:pPr/>
              <a:t>8</a:t>
            </a:fld>
            <a:endParaRPr lang="en-GB"/>
          </a:p>
        </p:txBody>
      </p:sp>
    </p:spTree>
    <p:extLst>
      <p:ext uri="{BB962C8B-B14F-4D97-AF65-F5344CB8AC3E}">
        <p14:creationId xmlns:p14="http://schemas.microsoft.com/office/powerpoint/2010/main" val="36922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build="p"/>
      <p:bldP spid="6" grpId="0"/>
      <p:bldP spid="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163" t="15792" r="30435" b="17184"/>
          <a:stretch/>
        </p:blipFill>
        <p:spPr bwMode="auto">
          <a:xfrm>
            <a:off x="-3924944" y="1568611"/>
            <a:ext cx="3563888" cy="528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cy-GB" b="1" dirty="0" smtClean="0">
                <a:solidFill>
                  <a:schemeClr val="bg1"/>
                </a:solidFill>
              </a:rPr>
              <a:t>Cymorth drwy </a:t>
            </a:r>
            <a:r>
              <a:rPr lang="cy-GB" b="1" dirty="0" smtClean="0">
                <a:solidFill>
                  <a:srgbClr val="D10074"/>
                </a:solidFill>
              </a:rPr>
              <a:t>neges destun</a:t>
            </a:r>
            <a:endParaRPr lang="cy-GB" b="1" dirty="0">
              <a:solidFill>
                <a:schemeClr val="bg1"/>
              </a:solidFill>
            </a:endParaRPr>
          </a:p>
        </p:txBody>
      </p:sp>
      <p:sp>
        <p:nvSpPr>
          <p:cNvPr id="6" name="Content Placeholder 2"/>
          <p:cNvSpPr txBox="1">
            <a:spLocks/>
          </p:cNvSpPr>
          <p:nvPr/>
        </p:nvSpPr>
        <p:spPr>
          <a:xfrm>
            <a:off x="3707904" y="4581128"/>
            <a:ext cx="5256584" cy="964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cy-GB" sz="2600" b="1" dirty="0" smtClean="0"/>
              <a:t>Ein pryder pennaf yw diogelwch y galwr.</a:t>
            </a:r>
            <a:endParaRPr lang="cy-GB" sz="2600" b="1" dirty="0"/>
          </a:p>
        </p:txBody>
      </p:sp>
      <p:sp>
        <p:nvSpPr>
          <p:cNvPr id="7" name="Content Placeholder 2"/>
          <p:cNvSpPr txBox="1">
            <a:spLocks/>
          </p:cNvSpPr>
          <p:nvPr/>
        </p:nvSpPr>
        <p:spPr>
          <a:xfrm>
            <a:off x="3635896" y="2060848"/>
            <a:ext cx="5256584" cy="96424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cy-GB" sz="2600" b="1" dirty="0" smtClean="0"/>
              <a:t>Chi sy’n ein harwain. Byddwn ni ddim yn dweud wrthych beth i’w wneud.</a:t>
            </a:r>
            <a:endParaRPr lang="cy-GB" sz="2600" b="1" dirty="0"/>
          </a:p>
        </p:txBody>
      </p:sp>
      <p:sp>
        <p:nvSpPr>
          <p:cNvPr id="8" name="Content Placeholder 2"/>
          <p:cNvSpPr txBox="1">
            <a:spLocks/>
          </p:cNvSpPr>
          <p:nvPr/>
        </p:nvSpPr>
        <p:spPr>
          <a:xfrm>
            <a:off x="3635896" y="2924944"/>
            <a:ext cx="5256584" cy="964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cy-GB" sz="2600" b="1" dirty="0" smtClean="0"/>
              <a:t>Rydyn </a:t>
            </a:r>
            <a:r>
              <a:rPr lang="cy-GB" sz="2600" b="1" dirty="0" err="1" smtClean="0"/>
              <a:t>ni’n</a:t>
            </a:r>
            <a:r>
              <a:rPr lang="cy-GB" sz="2600" b="1" dirty="0" smtClean="0"/>
              <a:t> rhoi cyngor yn seiliedig ar eich sefyllfa unigol. </a:t>
            </a:r>
            <a:endParaRPr lang="cy-GB" sz="2600" b="1" dirty="0"/>
          </a:p>
        </p:txBody>
      </p:sp>
      <p:sp>
        <p:nvSpPr>
          <p:cNvPr id="9" name="Content Placeholder 2"/>
          <p:cNvSpPr txBox="1">
            <a:spLocks/>
          </p:cNvSpPr>
          <p:nvPr/>
        </p:nvSpPr>
        <p:spPr>
          <a:xfrm>
            <a:off x="3635896" y="3861048"/>
            <a:ext cx="5112568" cy="79208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cy-GB" sz="3400" b="1" dirty="0" smtClean="0"/>
              <a:t>Chi sy’n penderfynu beth rydych </a:t>
            </a:r>
            <a:r>
              <a:rPr lang="cy-GB" sz="3400" b="1" dirty="0" err="1" smtClean="0"/>
              <a:t>chi’n</a:t>
            </a:r>
            <a:r>
              <a:rPr lang="cy-GB" sz="3400" b="1" dirty="0" smtClean="0"/>
              <a:t> ei wneud ac i ble yr ewch. </a:t>
            </a:r>
            <a:endParaRPr lang="cy-GB" sz="3400" b="1" dirty="0"/>
          </a:p>
        </p:txBody>
      </p:sp>
      <p:sp>
        <p:nvSpPr>
          <p:cNvPr id="10" name="Slide Number Placeholder 9"/>
          <p:cNvSpPr>
            <a:spLocks noGrp="1"/>
          </p:cNvSpPr>
          <p:nvPr>
            <p:ph type="sldNum" sz="quarter" idx="12"/>
          </p:nvPr>
        </p:nvSpPr>
        <p:spPr/>
        <p:txBody>
          <a:bodyPr/>
          <a:lstStyle/>
          <a:p>
            <a:fld id="{96C8BD70-E5DB-4FB4-A0E8-18514FFDF876}" type="slidenum">
              <a:rPr lang="en-GB" smtClean="0"/>
              <a:pPr/>
              <a:t>9</a:t>
            </a:fld>
            <a:endParaRPr lang="en-GB"/>
          </a:p>
        </p:txBody>
      </p:sp>
    </p:spTree>
    <p:extLst>
      <p:ext uri="{BB962C8B-B14F-4D97-AF65-F5344CB8AC3E}">
        <p14:creationId xmlns:p14="http://schemas.microsoft.com/office/powerpoint/2010/main" val="276366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7358</TotalTime>
  <Words>1936</Words>
  <Application>Microsoft Macintosh PowerPoint</Application>
  <PresentationFormat>On-screen Show (4:3)</PresentationFormat>
  <Paragraphs>155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Elusen Missing People a  Llinell Gymorth Runaway</vt:lpstr>
      <vt:lpstr>Faint o blant ac unigolion ifainc ydych chi’n credu sy’n mynd ar goll bob blwyddyn?</vt:lpstr>
      <vt:lpstr>Pam fyddai rhywun yn rhedeg i ffwrdd?</vt:lpstr>
      <vt:lpstr>Peryglon rhedeg i ffwrdd</vt:lpstr>
      <vt:lpstr>Sut allwn ni helpu</vt:lpstr>
      <vt:lpstr>PowerPoint Presentation</vt:lpstr>
      <vt:lpstr>PowerPoint Presentation</vt:lpstr>
      <vt:lpstr>Ein gwaith</vt:lpstr>
      <vt:lpstr>Cymorth drwy neges destun</vt:lpstr>
      <vt:lpstr>Cymorth i Deuluoedd</vt:lpstr>
      <vt:lpstr>Beth allwch chi wneud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Allan</dc:creator>
  <cp:lastModifiedBy>SchoolBeat Web Team</cp:lastModifiedBy>
  <cp:revision>45</cp:revision>
  <dcterms:created xsi:type="dcterms:W3CDTF">2015-06-10T13:15:59Z</dcterms:created>
  <dcterms:modified xsi:type="dcterms:W3CDTF">2018-04-11T14:46:02Z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df3a3cfa-68f0-443e-9184-03789457ad66</vt:lpwstr>
  </property>
  <property fmtid="{D5CDD505-2E9C-101B-9397-08002B2CF9AE}" pid="3" name="Classification">
    <vt:lpwstr>OFFICIAL</vt:lpwstr>
  </property>
</Properties>
</file>