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3" r:id="rId5"/>
  </p:sldMasterIdLst>
  <p:notesMasterIdLst>
    <p:notesMasterId r:id="rId19"/>
  </p:notesMasterIdLst>
  <p:handoutMasterIdLst>
    <p:handoutMasterId r:id="rId20"/>
  </p:handoutMasterIdLst>
  <p:sldIdLst>
    <p:sldId id="277" r:id="rId6"/>
    <p:sldId id="324" r:id="rId7"/>
    <p:sldId id="326" r:id="rId8"/>
    <p:sldId id="343" r:id="rId9"/>
    <p:sldId id="328" r:id="rId10"/>
    <p:sldId id="346" r:id="rId11"/>
    <p:sldId id="347" r:id="rId12"/>
    <p:sldId id="330" r:id="rId13"/>
    <p:sldId id="334" r:id="rId14"/>
    <p:sldId id="336" r:id="rId15"/>
    <p:sldId id="332" r:id="rId16"/>
    <p:sldId id="338" r:id="rId17"/>
    <p:sldId id="34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68708" autoAdjust="0"/>
  </p:normalViewPr>
  <p:slideViewPr>
    <p:cSldViewPr snapToGrid="0" snapToObjects="1">
      <p:cViewPr varScale="1">
        <p:scale>
          <a:sx n="83" d="100"/>
          <a:sy n="83" d="100"/>
        </p:scale>
        <p:origin x="3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97C78-C55B-4882-9691-E5D8BBB68FF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A7EE72-DC5F-4CFD-AE34-D2DD78401483}">
      <dgm:prSet/>
      <dgm:spPr/>
      <dgm:t>
        <a:bodyPr/>
        <a:lstStyle/>
        <a:p>
          <a:r>
            <a:rPr lang="en-GB" baseline="0" dirty="0"/>
            <a:t>Statutory Duty to Report</a:t>
          </a:r>
          <a:endParaRPr lang="en-GB" dirty="0"/>
        </a:p>
      </dgm:t>
    </dgm:pt>
    <dgm:pt modelId="{C0F7B5A5-54B5-494B-B2D1-FC7A27045454}" type="parTrans" cxnId="{47FCB9BD-11FE-4FB7-A750-734BF8E19661}">
      <dgm:prSet/>
      <dgm:spPr/>
      <dgm:t>
        <a:bodyPr/>
        <a:lstStyle/>
        <a:p>
          <a:endParaRPr lang="en-GB"/>
        </a:p>
      </dgm:t>
    </dgm:pt>
    <dgm:pt modelId="{798D7A93-B7FB-4963-8AB9-116054CD8173}" type="sibTrans" cxnId="{47FCB9BD-11FE-4FB7-A750-734BF8E19661}">
      <dgm:prSet/>
      <dgm:spPr/>
      <dgm:t>
        <a:bodyPr/>
        <a:lstStyle/>
        <a:p>
          <a:endParaRPr lang="en-GB"/>
        </a:p>
      </dgm:t>
    </dgm:pt>
    <dgm:pt modelId="{5D93C29F-7656-463A-AEB7-96BB7EFF09DD}">
      <dgm:prSet/>
      <dgm:spPr/>
      <dgm:t>
        <a:bodyPr/>
        <a:lstStyle/>
        <a:p>
          <a:r>
            <a:rPr lang="en-GB" baseline="0"/>
            <a:t>Refer to DSP </a:t>
          </a:r>
          <a:endParaRPr lang="en-GB"/>
        </a:p>
      </dgm:t>
    </dgm:pt>
    <dgm:pt modelId="{46467A29-475D-47CC-A094-21878613C0DC}" type="parTrans" cxnId="{607077E5-874B-4119-A9C4-AA874C63840B}">
      <dgm:prSet/>
      <dgm:spPr/>
      <dgm:t>
        <a:bodyPr/>
        <a:lstStyle/>
        <a:p>
          <a:endParaRPr lang="en-GB"/>
        </a:p>
      </dgm:t>
    </dgm:pt>
    <dgm:pt modelId="{667EB5C7-5B88-4CD8-9D11-76D3F5ADE9A6}" type="sibTrans" cxnId="{607077E5-874B-4119-A9C4-AA874C63840B}">
      <dgm:prSet/>
      <dgm:spPr/>
      <dgm:t>
        <a:bodyPr/>
        <a:lstStyle/>
        <a:p>
          <a:endParaRPr lang="en-GB"/>
        </a:p>
      </dgm:t>
    </dgm:pt>
    <dgm:pt modelId="{3A2B74B0-CD4B-45F2-87BB-4AEC2BDD28D5}">
      <dgm:prSet/>
      <dgm:spPr/>
      <dgm:t>
        <a:bodyPr/>
        <a:lstStyle/>
        <a:p>
          <a:r>
            <a:rPr lang="en-GB" baseline="0"/>
            <a:t>Inform Parent/Carer</a:t>
          </a:r>
          <a:endParaRPr lang="en-GB"/>
        </a:p>
      </dgm:t>
    </dgm:pt>
    <dgm:pt modelId="{80A3B8F4-2FA5-4D31-9266-76FABD1106FA}" type="parTrans" cxnId="{5E38740B-F906-4BE5-8F33-753D9B4DF036}">
      <dgm:prSet/>
      <dgm:spPr/>
      <dgm:t>
        <a:bodyPr/>
        <a:lstStyle/>
        <a:p>
          <a:endParaRPr lang="en-GB"/>
        </a:p>
      </dgm:t>
    </dgm:pt>
    <dgm:pt modelId="{16A174BF-5FAA-47BB-99F9-AD293798EAF6}" type="sibTrans" cxnId="{5E38740B-F906-4BE5-8F33-753D9B4DF036}">
      <dgm:prSet/>
      <dgm:spPr/>
      <dgm:t>
        <a:bodyPr/>
        <a:lstStyle/>
        <a:p>
          <a:endParaRPr lang="en-GB"/>
        </a:p>
      </dgm:t>
    </dgm:pt>
    <dgm:pt modelId="{A4573162-3EDC-47C9-B0AF-37CD1DACDF9D}">
      <dgm:prSet/>
      <dgm:spPr/>
      <dgm:t>
        <a:bodyPr/>
        <a:lstStyle/>
        <a:p>
          <a:r>
            <a:rPr lang="en-GB" baseline="0"/>
            <a:t>Notify LEA</a:t>
          </a:r>
          <a:endParaRPr lang="en-GB"/>
        </a:p>
      </dgm:t>
    </dgm:pt>
    <dgm:pt modelId="{8716E16D-AD6F-4C92-9FE5-6C383A0908C8}" type="parTrans" cxnId="{10ECA77A-93D8-4A21-845E-942B42D565B4}">
      <dgm:prSet/>
      <dgm:spPr/>
      <dgm:t>
        <a:bodyPr/>
        <a:lstStyle/>
        <a:p>
          <a:endParaRPr lang="en-GB"/>
        </a:p>
      </dgm:t>
    </dgm:pt>
    <dgm:pt modelId="{BBBE13E5-DE14-480A-B945-AB29B7C07786}" type="sibTrans" cxnId="{10ECA77A-93D8-4A21-845E-942B42D565B4}">
      <dgm:prSet/>
      <dgm:spPr/>
      <dgm:t>
        <a:bodyPr/>
        <a:lstStyle/>
        <a:p>
          <a:endParaRPr lang="en-GB"/>
        </a:p>
      </dgm:t>
    </dgm:pt>
    <dgm:pt modelId="{5C3C05D6-F6E6-479C-AD34-01ACD2C0DEB1}">
      <dgm:prSet/>
      <dgm:spPr/>
      <dgm:t>
        <a:bodyPr/>
        <a:lstStyle/>
        <a:p>
          <a:r>
            <a:rPr lang="en-GB" baseline="0"/>
            <a:t>Prevent Referral</a:t>
          </a:r>
          <a:endParaRPr lang="en-GB"/>
        </a:p>
      </dgm:t>
    </dgm:pt>
    <dgm:pt modelId="{138ECA92-261E-4819-B663-025D84ADA10A}" type="parTrans" cxnId="{A97CCD0B-E899-46FA-B0C5-8BDA8C8CE865}">
      <dgm:prSet/>
      <dgm:spPr/>
      <dgm:t>
        <a:bodyPr/>
        <a:lstStyle/>
        <a:p>
          <a:endParaRPr lang="en-GB"/>
        </a:p>
      </dgm:t>
    </dgm:pt>
    <dgm:pt modelId="{4397BA12-E0D3-452A-B73A-C7C6B2691EEA}" type="sibTrans" cxnId="{A97CCD0B-E899-46FA-B0C5-8BDA8C8CE865}">
      <dgm:prSet/>
      <dgm:spPr/>
      <dgm:t>
        <a:bodyPr/>
        <a:lstStyle/>
        <a:p>
          <a:endParaRPr lang="en-GB"/>
        </a:p>
      </dgm:t>
    </dgm:pt>
    <dgm:pt modelId="{A45D6763-2BDB-4033-AE75-F9D7E09D9322}">
      <dgm:prSet/>
      <dgm:spPr/>
      <dgm:t>
        <a:bodyPr/>
        <a:lstStyle/>
        <a:p>
          <a:r>
            <a:rPr lang="en-GB" dirty="0"/>
            <a:t>Link in with SPO</a:t>
          </a:r>
        </a:p>
      </dgm:t>
    </dgm:pt>
    <dgm:pt modelId="{8DE5F7CD-0890-4222-BF85-F09669F3CB61}" type="parTrans" cxnId="{49357DF1-0592-4137-8B2E-4D4C6BC9A94B}">
      <dgm:prSet/>
      <dgm:spPr/>
      <dgm:t>
        <a:bodyPr/>
        <a:lstStyle/>
        <a:p>
          <a:endParaRPr lang="en-GB"/>
        </a:p>
      </dgm:t>
    </dgm:pt>
    <dgm:pt modelId="{5F4706C6-9578-4971-9B4E-BF392FD788E2}" type="sibTrans" cxnId="{49357DF1-0592-4137-8B2E-4D4C6BC9A94B}">
      <dgm:prSet/>
      <dgm:spPr/>
      <dgm:t>
        <a:bodyPr/>
        <a:lstStyle/>
        <a:p>
          <a:endParaRPr lang="en-GB"/>
        </a:p>
      </dgm:t>
    </dgm:pt>
    <dgm:pt modelId="{61A8BE29-0880-484F-BCD0-5792D0B002FB}" type="pres">
      <dgm:prSet presAssocID="{8B497C78-C55B-4882-9691-E5D8BBB68FF7}" presName="diagram" presStyleCnt="0">
        <dgm:presLayoutVars>
          <dgm:dir/>
          <dgm:resizeHandles val="exact"/>
        </dgm:presLayoutVars>
      </dgm:prSet>
      <dgm:spPr/>
    </dgm:pt>
    <dgm:pt modelId="{09ABA122-7FC9-4542-A049-7043B909D104}" type="pres">
      <dgm:prSet presAssocID="{81A7EE72-DC5F-4CFD-AE34-D2DD78401483}" presName="node" presStyleLbl="node1" presStyleIdx="0" presStyleCnt="6">
        <dgm:presLayoutVars>
          <dgm:bulletEnabled val="1"/>
        </dgm:presLayoutVars>
      </dgm:prSet>
      <dgm:spPr/>
    </dgm:pt>
    <dgm:pt modelId="{41699159-107A-4A83-8345-89ABA47AD1E4}" type="pres">
      <dgm:prSet presAssocID="{798D7A93-B7FB-4963-8AB9-116054CD8173}" presName="sibTrans" presStyleLbl="sibTrans2D1" presStyleIdx="0" presStyleCnt="5"/>
      <dgm:spPr/>
    </dgm:pt>
    <dgm:pt modelId="{C9CE7284-C84F-4BB6-B229-E936E322A6B1}" type="pres">
      <dgm:prSet presAssocID="{798D7A93-B7FB-4963-8AB9-116054CD8173}" presName="connectorText" presStyleLbl="sibTrans2D1" presStyleIdx="0" presStyleCnt="5"/>
      <dgm:spPr/>
    </dgm:pt>
    <dgm:pt modelId="{02E176D8-0D9C-4740-9BAF-59401544B361}" type="pres">
      <dgm:prSet presAssocID="{5D93C29F-7656-463A-AEB7-96BB7EFF09DD}" presName="node" presStyleLbl="node1" presStyleIdx="1" presStyleCnt="6">
        <dgm:presLayoutVars>
          <dgm:bulletEnabled val="1"/>
        </dgm:presLayoutVars>
      </dgm:prSet>
      <dgm:spPr/>
    </dgm:pt>
    <dgm:pt modelId="{6C9D1737-CDB9-43CC-B4E7-38AD5ECA11D4}" type="pres">
      <dgm:prSet presAssocID="{667EB5C7-5B88-4CD8-9D11-76D3F5ADE9A6}" presName="sibTrans" presStyleLbl="sibTrans2D1" presStyleIdx="1" presStyleCnt="5"/>
      <dgm:spPr/>
    </dgm:pt>
    <dgm:pt modelId="{A6F585CB-9DB3-4471-975A-5E42D4B8ACC8}" type="pres">
      <dgm:prSet presAssocID="{667EB5C7-5B88-4CD8-9D11-76D3F5ADE9A6}" presName="connectorText" presStyleLbl="sibTrans2D1" presStyleIdx="1" presStyleCnt="5"/>
      <dgm:spPr/>
    </dgm:pt>
    <dgm:pt modelId="{C5C470A5-5872-4736-B45C-1F08DD832688}" type="pres">
      <dgm:prSet presAssocID="{3A2B74B0-CD4B-45F2-87BB-4AEC2BDD28D5}" presName="node" presStyleLbl="node1" presStyleIdx="2" presStyleCnt="6">
        <dgm:presLayoutVars>
          <dgm:bulletEnabled val="1"/>
        </dgm:presLayoutVars>
      </dgm:prSet>
      <dgm:spPr/>
    </dgm:pt>
    <dgm:pt modelId="{E219396A-288B-4F34-8CAE-A6FF01E8C93E}" type="pres">
      <dgm:prSet presAssocID="{16A174BF-5FAA-47BB-99F9-AD293798EAF6}" presName="sibTrans" presStyleLbl="sibTrans2D1" presStyleIdx="2" presStyleCnt="5"/>
      <dgm:spPr/>
    </dgm:pt>
    <dgm:pt modelId="{AF534935-5496-4227-B331-7676365D021F}" type="pres">
      <dgm:prSet presAssocID="{16A174BF-5FAA-47BB-99F9-AD293798EAF6}" presName="connectorText" presStyleLbl="sibTrans2D1" presStyleIdx="2" presStyleCnt="5"/>
      <dgm:spPr/>
    </dgm:pt>
    <dgm:pt modelId="{43C590D5-5B1C-4C8E-9A6D-2693D6797E15}" type="pres">
      <dgm:prSet presAssocID="{A4573162-3EDC-47C9-B0AF-37CD1DACDF9D}" presName="node" presStyleLbl="node1" presStyleIdx="3" presStyleCnt="6">
        <dgm:presLayoutVars>
          <dgm:bulletEnabled val="1"/>
        </dgm:presLayoutVars>
      </dgm:prSet>
      <dgm:spPr/>
    </dgm:pt>
    <dgm:pt modelId="{766EA241-8558-4BDA-BBAE-B542D9B85BB7}" type="pres">
      <dgm:prSet presAssocID="{BBBE13E5-DE14-480A-B945-AB29B7C07786}" presName="sibTrans" presStyleLbl="sibTrans2D1" presStyleIdx="3" presStyleCnt="5"/>
      <dgm:spPr/>
    </dgm:pt>
    <dgm:pt modelId="{11B1BF24-1741-4871-A1CA-0674DDD43144}" type="pres">
      <dgm:prSet presAssocID="{BBBE13E5-DE14-480A-B945-AB29B7C07786}" presName="connectorText" presStyleLbl="sibTrans2D1" presStyleIdx="3" presStyleCnt="5"/>
      <dgm:spPr/>
    </dgm:pt>
    <dgm:pt modelId="{D2784E78-A6E8-4F51-8059-1D388078FEFF}" type="pres">
      <dgm:prSet presAssocID="{5C3C05D6-F6E6-479C-AD34-01ACD2C0DEB1}" presName="node" presStyleLbl="node1" presStyleIdx="4" presStyleCnt="6">
        <dgm:presLayoutVars>
          <dgm:bulletEnabled val="1"/>
        </dgm:presLayoutVars>
      </dgm:prSet>
      <dgm:spPr/>
    </dgm:pt>
    <dgm:pt modelId="{AA2CB651-E81C-42E0-8E9E-590572384B1D}" type="pres">
      <dgm:prSet presAssocID="{4397BA12-E0D3-452A-B73A-C7C6B2691EEA}" presName="sibTrans" presStyleLbl="sibTrans2D1" presStyleIdx="4" presStyleCnt="5"/>
      <dgm:spPr/>
    </dgm:pt>
    <dgm:pt modelId="{95D3FF38-A3BD-4C87-8D6C-B84FF15C645B}" type="pres">
      <dgm:prSet presAssocID="{4397BA12-E0D3-452A-B73A-C7C6B2691EEA}" presName="connectorText" presStyleLbl="sibTrans2D1" presStyleIdx="4" presStyleCnt="5"/>
      <dgm:spPr/>
    </dgm:pt>
    <dgm:pt modelId="{C1D6909F-6C93-477D-A73B-2CCE27292D10}" type="pres">
      <dgm:prSet presAssocID="{A45D6763-2BDB-4033-AE75-F9D7E09D9322}" presName="node" presStyleLbl="node1" presStyleIdx="5" presStyleCnt="6">
        <dgm:presLayoutVars>
          <dgm:bulletEnabled val="1"/>
        </dgm:presLayoutVars>
      </dgm:prSet>
      <dgm:spPr/>
    </dgm:pt>
  </dgm:ptLst>
  <dgm:cxnLst>
    <dgm:cxn modelId="{AF8CF100-3132-4EFD-A4E8-DF54E33DA31B}" type="presOf" srcId="{81A7EE72-DC5F-4CFD-AE34-D2DD78401483}" destId="{09ABA122-7FC9-4542-A049-7043B909D104}" srcOrd="0" destOrd="0" presId="urn:microsoft.com/office/officeart/2005/8/layout/process5"/>
    <dgm:cxn modelId="{5E38740B-F906-4BE5-8F33-753D9B4DF036}" srcId="{8B497C78-C55B-4882-9691-E5D8BBB68FF7}" destId="{3A2B74B0-CD4B-45F2-87BB-4AEC2BDD28D5}" srcOrd="2" destOrd="0" parTransId="{80A3B8F4-2FA5-4D31-9266-76FABD1106FA}" sibTransId="{16A174BF-5FAA-47BB-99F9-AD293798EAF6}"/>
    <dgm:cxn modelId="{A97CCD0B-E899-46FA-B0C5-8BDA8C8CE865}" srcId="{8B497C78-C55B-4882-9691-E5D8BBB68FF7}" destId="{5C3C05D6-F6E6-479C-AD34-01ACD2C0DEB1}" srcOrd="4" destOrd="0" parTransId="{138ECA92-261E-4819-B663-025D84ADA10A}" sibTransId="{4397BA12-E0D3-452A-B73A-C7C6B2691EEA}"/>
    <dgm:cxn modelId="{1B244B11-ED76-48D2-959C-8D72513B9D68}" type="presOf" srcId="{BBBE13E5-DE14-480A-B945-AB29B7C07786}" destId="{11B1BF24-1741-4871-A1CA-0674DDD43144}" srcOrd="1" destOrd="0" presId="urn:microsoft.com/office/officeart/2005/8/layout/process5"/>
    <dgm:cxn modelId="{C227A230-4527-41C4-AEF8-AA7A1E3292B4}" type="presOf" srcId="{5D93C29F-7656-463A-AEB7-96BB7EFF09DD}" destId="{02E176D8-0D9C-4740-9BAF-59401544B361}" srcOrd="0" destOrd="0" presId="urn:microsoft.com/office/officeart/2005/8/layout/process5"/>
    <dgm:cxn modelId="{2A5ABE39-C48B-4F95-A75C-1572F1B933F3}" type="presOf" srcId="{798D7A93-B7FB-4963-8AB9-116054CD8173}" destId="{41699159-107A-4A83-8345-89ABA47AD1E4}" srcOrd="0" destOrd="0" presId="urn:microsoft.com/office/officeart/2005/8/layout/process5"/>
    <dgm:cxn modelId="{376BD748-A6C3-4CC6-A18A-2FA1C7A1B19E}" type="presOf" srcId="{BBBE13E5-DE14-480A-B945-AB29B7C07786}" destId="{766EA241-8558-4BDA-BBAE-B542D9B85BB7}" srcOrd="0" destOrd="0" presId="urn:microsoft.com/office/officeart/2005/8/layout/process5"/>
    <dgm:cxn modelId="{3E90474A-E8D1-49C6-A22A-024E6FBC36A3}" type="presOf" srcId="{798D7A93-B7FB-4963-8AB9-116054CD8173}" destId="{C9CE7284-C84F-4BB6-B229-E936E322A6B1}" srcOrd="1" destOrd="0" presId="urn:microsoft.com/office/officeart/2005/8/layout/process5"/>
    <dgm:cxn modelId="{B0820E65-0F51-4129-AF92-FA6C268D2858}" type="presOf" srcId="{4397BA12-E0D3-452A-B73A-C7C6B2691EEA}" destId="{95D3FF38-A3BD-4C87-8D6C-B84FF15C645B}" srcOrd="1" destOrd="0" presId="urn:microsoft.com/office/officeart/2005/8/layout/process5"/>
    <dgm:cxn modelId="{D656D867-9F13-4655-9A67-9F6786BF2250}" type="presOf" srcId="{8B497C78-C55B-4882-9691-E5D8BBB68FF7}" destId="{61A8BE29-0880-484F-BCD0-5792D0B002FB}" srcOrd="0" destOrd="0" presId="urn:microsoft.com/office/officeart/2005/8/layout/process5"/>
    <dgm:cxn modelId="{70DE7269-16C5-4D5D-A1F7-1DBC16DD5A1D}" type="presOf" srcId="{667EB5C7-5B88-4CD8-9D11-76D3F5ADE9A6}" destId="{A6F585CB-9DB3-4471-975A-5E42D4B8ACC8}" srcOrd="1" destOrd="0" presId="urn:microsoft.com/office/officeart/2005/8/layout/process5"/>
    <dgm:cxn modelId="{10ECA77A-93D8-4A21-845E-942B42D565B4}" srcId="{8B497C78-C55B-4882-9691-E5D8BBB68FF7}" destId="{A4573162-3EDC-47C9-B0AF-37CD1DACDF9D}" srcOrd="3" destOrd="0" parTransId="{8716E16D-AD6F-4C92-9FE5-6C383A0908C8}" sibTransId="{BBBE13E5-DE14-480A-B945-AB29B7C07786}"/>
    <dgm:cxn modelId="{DB1EAD97-F682-4D3D-A119-45AD6DE8AE46}" type="presOf" srcId="{3A2B74B0-CD4B-45F2-87BB-4AEC2BDD28D5}" destId="{C5C470A5-5872-4736-B45C-1F08DD832688}" srcOrd="0" destOrd="0" presId="urn:microsoft.com/office/officeart/2005/8/layout/process5"/>
    <dgm:cxn modelId="{48B2DC99-E5D9-4270-A7F8-1A526F5CB52C}" type="presOf" srcId="{16A174BF-5FAA-47BB-99F9-AD293798EAF6}" destId="{AF534935-5496-4227-B331-7676365D021F}" srcOrd="1" destOrd="0" presId="urn:microsoft.com/office/officeart/2005/8/layout/process5"/>
    <dgm:cxn modelId="{FE7722B0-7F05-45A5-9250-EACC22C92AE4}" type="presOf" srcId="{667EB5C7-5B88-4CD8-9D11-76D3F5ADE9A6}" destId="{6C9D1737-CDB9-43CC-B4E7-38AD5ECA11D4}" srcOrd="0" destOrd="0" presId="urn:microsoft.com/office/officeart/2005/8/layout/process5"/>
    <dgm:cxn modelId="{701373B0-41F7-4255-9907-A1EB4A857D09}" type="presOf" srcId="{16A174BF-5FAA-47BB-99F9-AD293798EAF6}" destId="{E219396A-288B-4F34-8CAE-A6FF01E8C93E}" srcOrd="0" destOrd="0" presId="urn:microsoft.com/office/officeart/2005/8/layout/process5"/>
    <dgm:cxn modelId="{828A6DB6-4057-40D0-B10D-E1B9C7A6B9B7}" type="presOf" srcId="{5C3C05D6-F6E6-479C-AD34-01ACD2C0DEB1}" destId="{D2784E78-A6E8-4F51-8059-1D388078FEFF}" srcOrd="0" destOrd="0" presId="urn:microsoft.com/office/officeart/2005/8/layout/process5"/>
    <dgm:cxn modelId="{47FCB9BD-11FE-4FB7-A750-734BF8E19661}" srcId="{8B497C78-C55B-4882-9691-E5D8BBB68FF7}" destId="{81A7EE72-DC5F-4CFD-AE34-D2DD78401483}" srcOrd="0" destOrd="0" parTransId="{C0F7B5A5-54B5-494B-B2D1-FC7A27045454}" sibTransId="{798D7A93-B7FB-4963-8AB9-116054CD8173}"/>
    <dgm:cxn modelId="{7D8B3DD8-AB6D-4FAC-ADFF-A14F1E940EC4}" type="presOf" srcId="{4397BA12-E0D3-452A-B73A-C7C6B2691EEA}" destId="{AA2CB651-E81C-42E0-8E9E-590572384B1D}" srcOrd="0" destOrd="0" presId="urn:microsoft.com/office/officeart/2005/8/layout/process5"/>
    <dgm:cxn modelId="{4E931CDC-A679-4D66-9EA8-85F2492B0B2E}" type="presOf" srcId="{A4573162-3EDC-47C9-B0AF-37CD1DACDF9D}" destId="{43C590D5-5B1C-4C8E-9A6D-2693D6797E15}" srcOrd="0" destOrd="0" presId="urn:microsoft.com/office/officeart/2005/8/layout/process5"/>
    <dgm:cxn modelId="{607077E5-874B-4119-A9C4-AA874C63840B}" srcId="{8B497C78-C55B-4882-9691-E5D8BBB68FF7}" destId="{5D93C29F-7656-463A-AEB7-96BB7EFF09DD}" srcOrd="1" destOrd="0" parTransId="{46467A29-475D-47CC-A094-21878613C0DC}" sibTransId="{667EB5C7-5B88-4CD8-9D11-76D3F5ADE9A6}"/>
    <dgm:cxn modelId="{49357DF1-0592-4137-8B2E-4D4C6BC9A94B}" srcId="{8B497C78-C55B-4882-9691-E5D8BBB68FF7}" destId="{A45D6763-2BDB-4033-AE75-F9D7E09D9322}" srcOrd="5" destOrd="0" parTransId="{8DE5F7CD-0890-4222-BF85-F09669F3CB61}" sibTransId="{5F4706C6-9578-4971-9B4E-BF392FD788E2}"/>
    <dgm:cxn modelId="{962B42F8-04A2-4466-B738-32068C42B5A2}" type="presOf" srcId="{A45D6763-2BDB-4033-AE75-F9D7E09D9322}" destId="{C1D6909F-6C93-477D-A73B-2CCE27292D10}" srcOrd="0" destOrd="0" presId="urn:microsoft.com/office/officeart/2005/8/layout/process5"/>
    <dgm:cxn modelId="{D677B105-B65F-4FC7-8D9C-95D6F9E6FDC9}" type="presParOf" srcId="{61A8BE29-0880-484F-BCD0-5792D0B002FB}" destId="{09ABA122-7FC9-4542-A049-7043B909D104}" srcOrd="0" destOrd="0" presId="urn:microsoft.com/office/officeart/2005/8/layout/process5"/>
    <dgm:cxn modelId="{094D3248-74A4-439F-9A24-0511CE4DB7C3}" type="presParOf" srcId="{61A8BE29-0880-484F-BCD0-5792D0B002FB}" destId="{41699159-107A-4A83-8345-89ABA47AD1E4}" srcOrd="1" destOrd="0" presId="urn:microsoft.com/office/officeart/2005/8/layout/process5"/>
    <dgm:cxn modelId="{CB228CD1-9D08-4355-BA05-295B60E1E0B7}" type="presParOf" srcId="{41699159-107A-4A83-8345-89ABA47AD1E4}" destId="{C9CE7284-C84F-4BB6-B229-E936E322A6B1}" srcOrd="0" destOrd="0" presId="urn:microsoft.com/office/officeart/2005/8/layout/process5"/>
    <dgm:cxn modelId="{1DA05CFA-D009-4F9D-98E6-2BA1665AE44C}" type="presParOf" srcId="{61A8BE29-0880-484F-BCD0-5792D0B002FB}" destId="{02E176D8-0D9C-4740-9BAF-59401544B361}" srcOrd="2" destOrd="0" presId="urn:microsoft.com/office/officeart/2005/8/layout/process5"/>
    <dgm:cxn modelId="{64A26071-6722-4C09-8FD3-15F23D736618}" type="presParOf" srcId="{61A8BE29-0880-484F-BCD0-5792D0B002FB}" destId="{6C9D1737-CDB9-43CC-B4E7-38AD5ECA11D4}" srcOrd="3" destOrd="0" presId="urn:microsoft.com/office/officeart/2005/8/layout/process5"/>
    <dgm:cxn modelId="{0E0F8CF7-1F74-4521-ABBE-5165F9FAB6E6}" type="presParOf" srcId="{6C9D1737-CDB9-43CC-B4E7-38AD5ECA11D4}" destId="{A6F585CB-9DB3-4471-975A-5E42D4B8ACC8}" srcOrd="0" destOrd="0" presId="urn:microsoft.com/office/officeart/2005/8/layout/process5"/>
    <dgm:cxn modelId="{84668621-C11D-477C-B057-163D2EDEC09F}" type="presParOf" srcId="{61A8BE29-0880-484F-BCD0-5792D0B002FB}" destId="{C5C470A5-5872-4736-B45C-1F08DD832688}" srcOrd="4" destOrd="0" presId="urn:microsoft.com/office/officeart/2005/8/layout/process5"/>
    <dgm:cxn modelId="{38D80105-A3C1-435D-9683-60B27BA08CC2}" type="presParOf" srcId="{61A8BE29-0880-484F-BCD0-5792D0B002FB}" destId="{E219396A-288B-4F34-8CAE-A6FF01E8C93E}" srcOrd="5" destOrd="0" presId="urn:microsoft.com/office/officeart/2005/8/layout/process5"/>
    <dgm:cxn modelId="{BE8D436A-D1D3-4D73-9167-D2DFB553C627}" type="presParOf" srcId="{E219396A-288B-4F34-8CAE-A6FF01E8C93E}" destId="{AF534935-5496-4227-B331-7676365D021F}" srcOrd="0" destOrd="0" presId="urn:microsoft.com/office/officeart/2005/8/layout/process5"/>
    <dgm:cxn modelId="{D22F1ED1-B478-44C5-8F13-E267D2CE2FA0}" type="presParOf" srcId="{61A8BE29-0880-484F-BCD0-5792D0B002FB}" destId="{43C590D5-5B1C-4C8E-9A6D-2693D6797E15}" srcOrd="6" destOrd="0" presId="urn:microsoft.com/office/officeart/2005/8/layout/process5"/>
    <dgm:cxn modelId="{D20958E8-BB92-47BE-86B2-C1FE080869A9}" type="presParOf" srcId="{61A8BE29-0880-484F-BCD0-5792D0B002FB}" destId="{766EA241-8558-4BDA-BBAE-B542D9B85BB7}" srcOrd="7" destOrd="0" presId="urn:microsoft.com/office/officeart/2005/8/layout/process5"/>
    <dgm:cxn modelId="{F0E170A6-FFFD-40D5-9416-50ADC14EE116}" type="presParOf" srcId="{766EA241-8558-4BDA-BBAE-B542D9B85BB7}" destId="{11B1BF24-1741-4871-A1CA-0674DDD43144}" srcOrd="0" destOrd="0" presId="urn:microsoft.com/office/officeart/2005/8/layout/process5"/>
    <dgm:cxn modelId="{6D61454A-2A21-418F-B1AB-319C9F1A1CD3}" type="presParOf" srcId="{61A8BE29-0880-484F-BCD0-5792D0B002FB}" destId="{D2784E78-A6E8-4F51-8059-1D388078FEFF}" srcOrd="8" destOrd="0" presId="urn:microsoft.com/office/officeart/2005/8/layout/process5"/>
    <dgm:cxn modelId="{C7CB4A60-6AAD-406F-8E8D-7AC0884CFE77}" type="presParOf" srcId="{61A8BE29-0880-484F-BCD0-5792D0B002FB}" destId="{AA2CB651-E81C-42E0-8E9E-590572384B1D}" srcOrd="9" destOrd="0" presId="urn:microsoft.com/office/officeart/2005/8/layout/process5"/>
    <dgm:cxn modelId="{70639327-2A81-4DD2-B52F-CC9D377586B6}" type="presParOf" srcId="{AA2CB651-E81C-42E0-8E9E-590572384B1D}" destId="{95D3FF38-A3BD-4C87-8D6C-B84FF15C645B}" srcOrd="0" destOrd="0" presId="urn:microsoft.com/office/officeart/2005/8/layout/process5"/>
    <dgm:cxn modelId="{42317C43-FC40-4AFC-A1F0-DF9EEA7672C0}" type="presParOf" srcId="{61A8BE29-0880-484F-BCD0-5792D0B002FB}" destId="{C1D6909F-6C93-477D-A73B-2CCE27292D1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A122-7FC9-4542-A049-7043B909D104}">
      <dsp:nvSpPr>
        <dsp:cNvPr id="0" name=""/>
        <dsp:cNvSpPr/>
      </dsp:nvSpPr>
      <dsp:spPr>
        <a:xfrm>
          <a:off x="7068" y="495930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Statutory Duty to Report</a:t>
          </a:r>
          <a:endParaRPr lang="en-GB" sz="2400" kern="1200" dirty="0"/>
        </a:p>
      </dsp:txBody>
      <dsp:txXfrm>
        <a:off x="44195" y="533057"/>
        <a:ext cx="2038421" cy="1193351"/>
      </dsp:txXfrm>
    </dsp:sp>
    <dsp:sp modelId="{41699159-107A-4A83-8345-89ABA47AD1E4}">
      <dsp:nvSpPr>
        <dsp:cNvPr id="0" name=""/>
        <dsp:cNvSpPr/>
      </dsp:nvSpPr>
      <dsp:spPr>
        <a:xfrm>
          <a:off x="2305659" y="867761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305659" y="972550"/>
        <a:ext cx="313521" cy="314365"/>
      </dsp:txXfrm>
    </dsp:sp>
    <dsp:sp modelId="{02E176D8-0D9C-4740-9BAF-59401544B361}">
      <dsp:nvSpPr>
        <dsp:cNvPr id="0" name=""/>
        <dsp:cNvSpPr/>
      </dsp:nvSpPr>
      <dsp:spPr>
        <a:xfrm>
          <a:off x="2964814" y="495930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Refer to DSP </a:t>
          </a:r>
          <a:endParaRPr lang="en-GB" sz="2400" kern="1200"/>
        </a:p>
      </dsp:txBody>
      <dsp:txXfrm>
        <a:off x="3001941" y="533057"/>
        <a:ext cx="2038421" cy="1193351"/>
      </dsp:txXfrm>
    </dsp:sp>
    <dsp:sp modelId="{6C9D1737-CDB9-43CC-B4E7-38AD5ECA11D4}">
      <dsp:nvSpPr>
        <dsp:cNvPr id="0" name=""/>
        <dsp:cNvSpPr/>
      </dsp:nvSpPr>
      <dsp:spPr>
        <a:xfrm>
          <a:off x="5263405" y="867761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263405" y="972550"/>
        <a:ext cx="313521" cy="314365"/>
      </dsp:txXfrm>
    </dsp:sp>
    <dsp:sp modelId="{C5C470A5-5872-4736-B45C-1F08DD832688}">
      <dsp:nvSpPr>
        <dsp:cNvPr id="0" name=""/>
        <dsp:cNvSpPr/>
      </dsp:nvSpPr>
      <dsp:spPr>
        <a:xfrm>
          <a:off x="5922560" y="495930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Inform Parent/Carer</a:t>
          </a:r>
          <a:endParaRPr lang="en-GB" sz="2400" kern="1200"/>
        </a:p>
      </dsp:txBody>
      <dsp:txXfrm>
        <a:off x="5959687" y="533057"/>
        <a:ext cx="2038421" cy="1193351"/>
      </dsp:txXfrm>
    </dsp:sp>
    <dsp:sp modelId="{E219396A-288B-4F34-8CAE-A6FF01E8C93E}">
      <dsp:nvSpPr>
        <dsp:cNvPr id="0" name=""/>
        <dsp:cNvSpPr/>
      </dsp:nvSpPr>
      <dsp:spPr>
        <a:xfrm rot="5400000">
          <a:off x="6754955" y="1911423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6821716" y="1949451"/>
        <a:ext cx="314365" cy="313521"/>
      </dsp:txXfrm>
    </dsp:sp>
    <dsp:sp modelId="{43C590D5-5B1C-4C8E-9A6D-2693D6797E15}">
      <dsp:nvSpPr>
        <dsp:cNvPr id="0" name=""/>
        <dsp:cNvSpPr/>
      </dsp:nvSpPr>
      <dsp:spPr>
        <a:xfrm>
          <a:off x="5922560" y="2608606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Notify LEA</a:t>
          </a:r>
          <a:endParaRPr lang="en-GB" sz="2400" kern="1200"/>
        </a:p>
      </dsp:txBody>
      <dsp:txXfrm>
        <a:off x="5959687" y="2645733"/>
        <a:ext cx="2038421" cy="1193351"/>
      </dsp:txXfrm>
    </dsp:sp>
    <dsp:sp modelId="{766EA241-8558-4BDA-BBAE-B542D9B85BB7}">
      <dsp:nvSpPr>
        <dsp:cNvPr id="0" name=""/>
        <dsp:cNvSpPr/>
      </dsp:nvSpPr>
      <dsp:spPr>
        <a:xfrm rot="10800000">
          <a:off x="5288757" y="2980437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5423123" y="3085226"/>
        <a:ext cx="313521" cy="314365"/>
      </dsp:txXfrm>
    </dsp:sp>
    <dsp:sp modelId="{D2784E78-A6E8-4F51-8059-1D388078FEFF}">
      <dsp:nvSpPr>
        <dsp:cNvPr id="0" name=""/>
        <dsp:cNvSpPr/>
      </dsp:nvSpPr>
      <dsp:spPr>
        <a:xfrm>
          <a:off x="2964814" y="2608606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Prevent Referral</a:t>
          </a:r>
          <a:endParaRPr lang="en-GB" sz="2400" kern="1200"/>
        </a:p>
      </dsp:txBody>
      <dsp:txXfrm>
        <a:off x="3001941" y="2645733"/>
        <a:ext cx="2038421" cy="1193351"/>
      </dsp:txXfrm>
    </dsp:sp>
    <dsp:sp modelId="{AA2CB651-E81C-42E0-8E9E-590572384B1D}">
      <dsp:nvSpPr>
        <dsp:cNvPr id="0" name=""/>
        <dsp:cNvSpPr/>
      </dsp:nvSpPr>
      <dsp:spPr>
        <a:xfrm rot="10800000">
          <a:off x="2331011" y="2980437"/>
          <a:ext cx="447887" cy="52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2465377" y="3085226"/>
        <a:ext cx="313521" cy="314365"/>
      </dsp:txXfrm>
    </dsp:sp>
    <dsp:sp modelId="{C1D6909F-6C93-477D-A73B-2CCE27292D10}">
      <dsp:nvSpPr>
        <dsp:cNvPr id="0" name=""/>
        <dsp:cNvSpPr/>
      </dsp:nvSpPr>
      <dsp:spPr>
        <a:xfrm>
          <a:off x="7068" y="2608606"/>
          <a:ext cx="2112675" cy="12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Link in with SPO</a:t>
          </a:r>
        </a:p>
      </dsp:txBody>
      <dsp:txXfrm>
        <a:off x="44195" y="2645733"/>
        <a:ext cx="2038421" cy="1193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1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E489-703B-FC4A-A3AE-91BA4382C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DBAF-761A-05F1-B0AB-2031611B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F015C-29E2-61CF-72F6-277927D7D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5BF4C-6EE3-B3F9-9C28-74AE17DE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A60D3-BB6D-CFC7-00DE-45C141A2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A8E9-0BDE-F57F-50D5-74571270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1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7F60-3056-BA06-F671-93B64915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98D2-601A-4369-6953-B88F7049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710C-DCE3-266B-C53B-EFB41484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F405-9AA8-3BFE-E107-7A7B7DDD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C3818-0FB6-802D-A31F-5F8A839C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7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1BC9-0EE6-9718-19BA-F66EA17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5F29-E303-0A1A-ED82-B66667D4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9090-1C6E-C36E-8678-85AAE730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B0E0-A2EE-2512-CF1A-12999ABF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7960C-D636-8E35-6BCC-0BD844F5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7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734C-2588-20B0-2EB3-04D6B3B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F47C-516F-DA32-C1E4-71FF56E12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EA51E-467C-33E0-7233-BAE786B07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77207-C76E-9DCE-84B5-830DBA7B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B716B-74E4-41AC-B9A4-508E8BF7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AFFA7-336A-96D0-51B5-573B90FB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8415-9583-2AAE-DC18-D2B88EAA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23675-BA7D-BE92-B476-8502C312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7B60F-A504-8879-3836-4BD9CE4B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8243B-0FCB-A250-2DA9-D3B4A2A6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6D65-9DB8-143B-05D2-C75E1010C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80DFC-E473-9019-D1FC-06CAB945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F1E71-B7E0-6825-0362-EE4B7999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48FCA-20CF-BF5D-B66F-68F103A7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0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2AFF-2D2C-A04F-2A8F-145B732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A67C7-CAF9-0FBD-21E6-48061A4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033F-052A-86E5-2E18-A5406217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98E33-88AE-6E29-DD75-C1493C9D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93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A891C-5560-337A-C8FA-F104C2C0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DD1C6-D5B7-B19A-FA25-B030A94E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72E76-7512-602E-CB50-B3CE9454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1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0192-ED81-2138-DE5B-33182D04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A8AB-CDE0-1343-71CB-6B980096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42965-FC07-847C-ED74-503AAAF86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585F6-0269-2CB1-6731-84F79477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A35F8-E0CC-12F4-5281-6FAFB984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E5F37-BA2C-7578-BE95-7B7027FB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2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C974-D241-DC4F-1474-509F7FC3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D496E-6391-4B17-66DF-058B4B12F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58DB6-8C96-96D7-46C0-40359C862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E834E-24BC-8511-A694-CB8CA00D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4C3D-77C6-B1FC-A598-9501A658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33736-D7FD-8761-6890-08F4F4D4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1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86C7-6000-899B-1E46-67E11F78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DFB0E-2703-AA08-5A2F-C640C430A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FBC44-5C73-E9AA-013C-5BB6518D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E8F1-F7F7-4585-4198-3357FA19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98DAD-4E3D-59FF-FBB0-E7A90557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0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32910-2C7B-659A-5392-FF51E353C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6CF0B-1286-F014-CAB1-3CF7549B2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CCA76-5E36-BD42-D824-04661B66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9FA7-74D3-2000-A3B4-CFD90CED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6735-77B0-04BE-92FD-B809A631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3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28/03/2023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2022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2022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01D30-FFE0-94D3-BBF3-9A1DA6A3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70B06-0364-CABC-3A85-0642A0AD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F7AD9-E47F-E659-0B1B-B14783EA1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314F-DBBA-43E4-99E3-DB12CFAD2AE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BD36-8577-B054-FB44-BE8EB3E4B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A687-F41E-AAA7-700C-52C511F09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41F3-B9F0-42FB-949F-BE72832D6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3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eta.uncyclomedia.org/wiki/File:Flag_of_Wales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20B1A4C-1260-BE9A-33F4-6AE05D896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" y="857250"/>
            <a:ext cx="813783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8FF747-10FE-52F9-E03E-8B6666B79826}"/>
              </a:ext>
            </a:extLst>
          </p:cNvPr>
          <p:cNvSpPr txBox="1"/>
          <p:nvPr/>
        </p:nvSpPr>
        <p:spPr>
          <a:xfrm>
            <a:off x="1539944" y="1836256"/>
            <a:ext cx="755479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cy-GB" sz="4050" b="1" dirty="0">
                <a:solidFill>
                  <a:srgbClr val="794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Deall </a:t>
            </a:r>
            <a:r>
              <a:rPr lang="cy-GB" sz="4050" b="1" dirty="0" err="1">
                <a:solidFill>
                  <a:srgbClr val="794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radicaleiddio</a:t>
            </a:r>
            <a:r>
              <a:rPr lang="cy-GB" sz="4050" b="1" dirty="0">
                <a:solidFill>
                  <a:srgbClr val="794D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eithafiaeth ar-lein</a:t>
            </a:r>
            <a:endParaRPr lang="en-GB" sz="750" b="1" dirty="0">
              <a:solidFill>
                <a:srgbClr val="794D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/>
            <a:endParaRPr lang="en-GB" sz="405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en-GB" sz="4050" b="1" dirty="0">
                <a:solidFill>
                  <a:srgbClr val="298A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online radicalisation / extremism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4A6C8378-D335-C18B-2D54-AA695399E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33" y="955559"/>
            <a:ext cx="698453" cy="8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820D-3E97-410D-81A8-422BDF1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37" y="529801"/>
            <a:ext cx="8304393" cy="1010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It might be nothing, it might be something.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74F3F-79A5-4A79-ABBF-D3B3EA0A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79" y="1371159"/>
            <a:ext cx="5400823" cy="11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64947-69C7-4356-A11B-7BCECC826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0"/>
          <a:stretch/>
        </p:blipFill>
        <p:spPr>
          <a:xfrm>
            <a:off x="679950" y="2259577"/>
            <a:ext cx="5619289" cy="26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57CB0A-9305-4F5C-BA95-2B63EA6F0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48"/>
          <a:stretch/>
        </p:blipFill>
        <p:spPr>
          <a:xfrm>
            <a:off x="1450679" y="4732459"/>
            <a:ext cx="7286851" cy="134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7482B-F14F-41F2-984F-113DC45516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1" r="5981" b="5305"/>
          <a:stretch/>
        </p:blipFill>
        <p:spPr>
          <a:xfrm>
            <a:off x="6580355" y="2340255"/>
            <a:ext cx="1876058" cy="197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5A5019-A5C0-4242-80AC-0572F003C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71" y="2125541"/>
            <a:ext cx="7889523" cy="40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Camau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cymryd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609454-58EF-4890-9B91-350BC47AB4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0747963"/>
              </p:ext>
            </p:extLst>
          </p:nvPr>
        </p:nvGraphicFramePr>
        <p:xfrm>
          <a:off x="550846" y="1684627"/>
          <a:ext cx="8042305" cy="437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81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rson, indoor, group&#10;&#10;Description automatically generated">
            <a:extLst>
              <a:ext uri="{FF2B5EF4-FFF2-40B4-BE49-F238E27FC236}">
                <a16:creationId xmlns:a16="http://schemas.microsoft.com/office/drawing/2014/main" id="{E434B517-A948-4948-92D6-01F05637C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0658" b="26542"/>
          <a:stretch/>
        </p:blipFill>
        <p:spPr>
          <a:xfrm>
            <a:off x="973138" y="1347453"/>
            <a:ext cx="266065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E9484-AA68-4136-8DDD-95AF8E92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7" y="1326768"/>
            <a:ext cx="446722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31B851-44DB-4654-8FCF-6CBA7B94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63" y="4250942"/>
            <a:ext cx="2981324" cy="1382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F0A3F2-B292-40B2-8749-BE1CD9DE32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0" t="29982" r="37568"/>
          <a:stretch/>
        </p:blipFill>
        <p:spPr>
          <a:xfrm>
            <a:off x="973138" y="4250943"/>
            <a:ext cx="2511425" cy="1382713"/>
          </a:xfrm>
          <a:prstGeom prst="rect">
            <a:avLst/>
          </a:prstGeom>
        </p:spPr>
      </p:pic>
      <p:pic>
        <p:nvPicPr>
          <p:cNvPr id="10" name="Picture 9" descr="A picture containing person, outdoor, car, person&#10;&#10;Description automatically generated">
            <a:extLst>
              <a:ext uri="{FF2B5EF4-FFF2-40B4-BE49-F238E27FC236}">
                <a16:creationId xmlns:a16="http://schemas.microsoft.com/office/drawing/2014/main" id="{94D0BD49-FDDB-411D-95D4-ABC4F58C2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887" y="4250943"/>
            <a:ext cx="1704975" cy="1382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5" y="361911"/>
            <a:ext cx="8046189" cy="1109326"/>
          </a:xfrm>
        </p:spPr>
        <p:txBody>
          <a:bodyPr anchor="ctr">
            <a:normAutofit/>
          </a:bodyPr>
          <a:lstStyle/>
          <a:p>
            <a:r>
              <a:rPr lang="en-GB" dirty="0" err="1"/>
              <a:t>Rhaglen</a:t>
            </a:r>
            <a:r>
              <a:rPr lang="en-GB" dirty="0"/>
              <a:t> </a:t>
            </a:r>
            <a:r>
              <a:rPr lang="en-GB" dirty="0" err="1"/>
              <a:t>Ysgolion</a:t>
            </a:r>
            <a:r>
              <a:rPr lang="en-GB" dirty="0"/>
              <a:t> </a:t>
            </a:r>
            <a:r>
              <a:rPr lang="en-GB" dirty="0" err="1"/>
              <a:t>Heddlu</a:t>
            </a:r>
            <a:r>
              <a:rPr lang="en-GB" dirty="0"/>
              <a:t> Cymru</a:t>
            </a:r>
          </a:p>
        </p:txBody>
      </p:sp>
    </p:spTree>
    <p:extLst>
      <p:ext uri="{BB962C8B-B14F-4D97-AF65-F5344CB8AC3E}">
        <p14:creationId xmlns:p14="http://schemas.microsoft.com/office/powerpoint/2010/main" val="313687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C46D-E51C-4990-8B9D-E6E5E1E1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63" y="373592"/>
            <a:ext cx="8046189" cy="1109326"/>
          </a:xfrm>
        </p:spPr>
        <p:txBody>
          <a:bodyPr/>
          <a:lstStyle/>
          <a:p>
            <a:r>
              <a:rPr lang="en-GB" dirty="0" err="1"/>
              <a:t>Cymorth</a:t>
            </a:r>
            <a:r>
              <a:rPr lang="en-GB" dirty="0"/>
              <a:t> a </a:t>
            </a:r>
            <a:r>
              <a:rPr lang="en-GB" dirty="0" err="1"/>
              <a:t>chyngor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0F68-4470-5ACF-E0CC-15188DF3BC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A8183-8CD5-9C37-54F3-F3E6D73EE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" t="10808" r="12048" b="6498"/>
          <a:stretch/>
        </p:blipFill>
        <p:spPr>
          <a:xfrm>
            <a:off x="550846" y="1413164"/>
            <a:ext cx="7955099" cy="4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6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82D8-8F64-4DC2-804E-9F497072E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Rhaglen Ysgolion Heddlu Cymru</a:t>
            </a:r>
            <a:br>
              <a:rPr lang="cy-GB" dirty="0"/>
            </a:br>
            <a:br>
              <a:rPr lang="cy-GB" sz="800" dirty="0"/>
            </a:br>
            <a:r>
              <a:rPr lang="cy-GB" sz="3200" b="0" dirty="0" err="1"/>
              <a:t>Radicaleiddio</a:t>
            </a:r>
            <a:r>
              <a:rPr lang="cy-GB" sz="3200" b="0" dirty="0"/>
              <a:t> Ar-lein/ Eithafiaeth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80421-685E-4F10-8064-70EA5A8F4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Wales Police Schools Programme</a:t>
            </a:r>
          </a:p>
          <a:p>
            <a:endParaRPr lang="en-GB" sz="800" dirty="0"/>
          </a:p>
          <a:p>
            <a:r>
              <a:rPr lang="en-GB" sz="3200" b="0" dirty="0"/>
              <a:t>Online Radicalisation / Extremism</a:t>
            </a:r>
          </a:p>
        </p:txBody>
      </p:sp>
    </p:spTree>
    <p:extLst>
      <p:ext uri="{BB962C8B-B14F-4D97-AF65-F5344CB8AC3E}">
        <p14:creationId xmlns:p14="http://schemas.microsoft.com/office/powerpoint/2010/main" val="161816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D90A75C-B31D-42D1-AB57-8CC2DE4440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1516" y="134256"/>
            <a:ext cx="8327474" cy="6082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BCFF4-3BB4-42E4-8C32-A2D96AFF36EA}"/>
              </a:ext>
            </a:extLst>
          </p:cNvPr>
          <p:cNvSpPr txBox="1"/>
          <p:nvPr/>
        </p:nvSpPr>
        <p:spPr>
          <a:xfrm>
            <a:off x="909895" y="6492912"/>
            <a:ext cx="7894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meta.uncyclomedia.org/wiki/File:Flag_of_Wales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820D-3E97-410D-81A8-422BDF1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6" y="1684627"/>
            <a:ext cx="8161639" cy="453251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Cymru </a:t>
            </a:r>
            <a:r>
              <a:rPr lang="en-GB" sz="3600" dirty="0" err="1"/>
              <a:t>yw</a:t>
            </a:r>
            <a:r>
              <a:rPr lang="en-GB" sz="3600" dirty="0"/>
              <a:t> un </a:t>
            </a:r>
            <a:r>
              <a:rPr lang="en-GB" sz="3600" dirty="0" err="1"/>
              <a:t>o’r</a:t>
            </a:r>
            <a:r>
              <a:rPr lang="en-GB" sz="3600" dirty="0"/>
              <a:t> </a:t>
            </a:r>
            <a:r>
              <a:rPr lang="en-GB" sz="3600" dirty="0" err="1"/>
              <a:t>llefydd</a:t>
            </a:r>
            <a:r>
              <a:rPr lang="en-GB" sz="3600" dirty="0"/>
              <a:t> </a:t>
            </a:r>
            <a:r>
              <a:rPr lang="en-GB" sz="3600" dirty="0" err="1"/>
              <a:t>mwyaf</a:t>
            </a:r>
            <a:r>
              <a:rPr lang="en-GB" sz="3600" dirty="0"/>
              <a:t> </a:t>
            </a:r>
            <a:r>
              <a:rPr lang="en-GB" sz="3600" dirty="0" err="1"/>
              <a:t>diogel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fyw</a:t>
            </a:r>
            <a:r>
              <a:rPr lang="en-GB" sz="3600" dirty="0"/>
              <a:t> </a:t>
            </a:r>
            <a:r>
              <a:rPr lang="en-GB" sz="3600" dirty="0" err="1"/>
              <a:t>yn</a:t>
            </a:r>
            <a:r>
              <a:rPr lang="en-GB" sz="3600" dirty="0"/>
              <a:t> y DU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Mae’r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rhai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sy’n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byw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yng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Nghymru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yn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llai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tebygol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o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ddioddef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 </a:t>
            </a:r>
            <a:r>
              <a:rPr lang="en-GB" sz="3600" i="0" dirty="0" err="1">
                <a:solidFill>
                  <a:srgbClr val="222526"/>
                </a:solidFill>
                <a:effectLst/>
                <a:latin typeface="The Sun"/>
              </a:rPr>
              <a:t>trosedd</a:t>
            </a:r>
            <a:r>
              <a:rPr lang="en-GB" sz="3600" i="0" dirty="0">
                <a:solidFill>
                  <a:srgbClr val="222526"/>
                </a:solidFill>
                <a:effectLst/>
                <a:latin typeface="The Sun"/>
              </a:rPr>
              <a:t>.</a:t>
            </a:r>
          </a:p>
          <a:p>
            <a:pPr marL="0" indent="0" algn="ctr">
              <a:buNone/>
            </a:pPr>
            <a:endParaRPr lang="en-GB" dirty="0">
              <a:solidFill>
                <a:srgbClr val="222526"/>
              </a:solidFill>
              <a:latin typeface="The Sun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70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inion | The New Radicalization of the Internet - The New York Times">
            <a:extLst>
              <a:ext uri="{FF2B5EF4-FFF2-40B4-BE49-F238E27FC236}">
                <a16:creationId xmlns:a16="http://schemas.microsoft.com/office/drawing/2014/main" id="{3E32ACFF-F67D-7CCB-6003-7CB693D8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83" y="2114785"/>
            <a:ext cx="3987631" cy="23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EE412C-71A8-D112-2E4B-DCC4E242B928}"/>
              </a:ext>
            </a:extLst>
          </p:cNvPr>
          <p:cNvSpPr txBox="1">
            <a:spLocks/>
          </p:cNvSpPr>
          <p:nvPr/>
        </p:nvSpPr>
        <p:spPr>
          <a:xfrm>
            <a:off x="436418" y="602601"/>
            <a:ext cx="8473069" cy="452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  <a:defRPr/>
            </a:pPr>
            <a:r>
              <a:rPr lang="en-GB" b="1" dirty="0" err="1">
                <a:solidFill>
                  <a:srgbClr val="1F1F1F"/>
                </a:solidFill>
                <a:latin typeface="+mn-lt"/>
              </a:rPr>
              <a:t>Radicaleiddio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= pan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mae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rhywun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yn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cael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ei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ddarbwyllo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i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ddechrau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cefnogi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neu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gredu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syniadau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eithafol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.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Maen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nhw’n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cael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eu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radicaleiddio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(neu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ddylanwadu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)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gan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bobl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eraill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i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feddwl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fel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1F1F1F"/>
                </a:solidFill>
                <a:latin typeface="+mn-lt"/>
              </a:rPr>
              <a:t>hyn</a:t>
            </a:r>
            <a:r>
              <a:rPr lang="en-GB" dirty="0">
                <a:solidFill>
                  <a:srgbClr val="1F1F1F"/>
                </a:solidFill>
                <a:latin typeface="+mn-lt"/>
              </a:rPr>
              <a:t>. </a:t>
            </a:r>
          </a:p>
          <a:p>
            <a:pPr marL="0" indent="0">
              <a:buFont typeface="Arial"/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45AC0-F5FA-2A96-0ED3-6BE573F9ABAB}"/>
              </a:ext>
            </a:extLst>
          </p:cNvPr>
          <p:cNvSpPr txBox="1"/>
          <p:nvPr/>
        </p:nvSpPr>
        <p:spPr>
          <a:xfrm>
            <a:off x="436418" y="4743215"/>
            <a:ext cx="8271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 err="1">
                <a:solidFill>
                  <a:srgbClr val="1F1F1F"/>
                </a:solidFill>
                <a:effectLst/>
              </a:rPr>
              <a:t>Eithafiaeth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dirty="0">
                <a:solidFill>
                  <a:srgbClr val="1F1F1F"/>
                </a:solidFill>
              </a:rPr>
              <a:t>=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pan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mae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gan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rywun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gredoau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cryf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(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fel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arfer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am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wleidyddiaeth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,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crefydd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neu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faterion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cymdeithasol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)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nad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yw’r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rhan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fwyaf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o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bobl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yn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credu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sy’n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dderbyniol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 neu </a:t>
            </a:r>
            <a:r>
              <a:rPr lang="en-GB" sz="2400" b="0" i="0" dirty="0" err="1">
                <a:solidFill>
                  <a:srgbClr val="1F1F1F"/>
                </a:solidFill>
                <a:effectLst/>
              </a:rPr>
              <a:t>resymol</a:t>
            </a:r>
            <a:r>
              <a:rPr lang="en-GB" sz="2400" b="0" i="0" dirty="0">
                <a:solidFill>
                  <a:srgbClr val="1F1F1F"/>
                </a:solidFill>
                <a:effectLst/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18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68EB1-6EB3-4484-8F52-174D591FF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4558"/>
          <a:stretch/>
        </p:blipFill>
        <p:spPr>
          <a:xfrm>
            <a:off x="767236" y="2451118"/>
            <a:ext cx="4592112" cy="13901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7D300-3934-451A-8EDC-03A32461C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4376">
            <a:off x="4266745" y="962837"/>
            <a:ext cx="4341593" cy="1088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AA30F3-B8BF-45E6-99B1-84C43B8BE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7388">
            <a:off x="656198" y="834003"/>
            <a:ext cx="3483973" cy="1077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785A66-376F-4029-9B65-27B8CD8B5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861" y="2498692"/>
            <a:ext cx="3240233" cy="2085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94DCF-DDC6-74E5-A59C-90172ED68E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73" t="50390" r="29512" b="38185"/>
          <a:stretch/>
        </p:blipFill>
        <p:spPr>
          <a:xfrm rot="21147133">
            <a:off x="3936935" y="5026702"/>
            <a:ext cx="4647938" cy="814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7B237-38B6-60D7-E35A-9F83428856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901" t="21057" r="42478" b="54829"/>
          <a:stretch/>
        </p:blipFill>
        <p:spPr>
          <a:xfrm>
            <a:off x="525739" y="4104276"/>
            <a:ext cx="4501029" cy="1432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97C80-6395-4BA0-D723-B33BB8BEAFE7}"/>
              </a:ext>
            </a:extLst>
          </p:cNvPr>
          <p:cNvSpPr txBox="1"/>
          <p:nvPr/>
        </p:nvSpPr>
        <p:spPr>
          <a:xfrm rot="21121153">
            <a:off x="5531629" y="5521380"/>
            <a:ext cx="232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(</a:t>
            </a:r>
            <a:r>
              <a:rPr lang="en-GB" sz="1400" i="1" dirty="0" err="1"/>
              <a:t>Incel</a:t>
            </a:r>
            <a:r>
              <a:rPr lang="en-GB" sz="1400" i="1" dirty="0"/>
              <a:t> - Involuntarily celibate)</a:t>
            </a:r>
          </a:p>
        </p:txBody>
      </p:sp>
    </p:spTree>
    <p:extLst>
      <p:ext uri="{BB962C8B-B14F-4D97-AF65-F5344CB8AC3E}">
        <p14:creationId xmlns:p14="http://schemas.microsoft.com/office/powerpoint/2010/main" val="31072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nline recruiters black white">
            <a:extLst>
              <a:ext uri="{FF2B5EF4-FFF2-40B4-BE49-F238E27FC236}">
                <a16:creationId xmlns:a16="http://schemas.microsoft.com/office/drawing/2014/main" id="{7C9CD641-07B5-47D7-BFA0-3A5F6E25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65" y="2276896"/>
            <a:ext cx="3304630" cy="39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948728EA-ABEC-4F0A-D7B6-B04C7622829F}"/>
              </a:ext>
            </a:extLst>
          </p:cNvPr>
          <p:cNvSpPr/>
          <p:nvPr/>
        </p:nvSpPr>
        <p:spPr>
          <a:xfrm>
            <a:off x="440801" y="615547"/>
            <a:ext cx="3304630" cy="2677657"/>
          </a:xfrm>
          <a:prstGeom prst="wedgeRectCallout">
            <a:avLst>
              <a:gd name="adj1" fmla="val 68944"/>
              <a:gd name="adj2" fmla="val -11591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210322-3DAD-1A09-5818-A91A6D16B02B}"/>
              </a:ext>
            </a:extLst>
          </p:cNvPr>
          <p:cNvSpPr/>
          <p:nvPr/>
        </p:nvSpPr>
        <p:spPr>
          <a:xfrm>
            <a:off x="5406606" y="179258"/>
            <a:ext cx="3477491" cy="2300706"/>
          </a:xfrm>
          <a:prstGeom prst="wedgeEllipseCallout">
            <a:avLst>
              <a:gd name="adj1" fmla="val -58283"/>
              <a:gd name="adj2" fmla="val 2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2B0F0-4345-579C-54E5-27EC911B5A6A}"/>
              </a:ext>
            </a:extLst>
          </p:cNvPr>
          <p:cNvSpPr txBox="1"/>
          <p:nvPr/>
        </p:nvSpPr>
        <p:spPr>
          <a:xfrm>
            <a:off x="5545150" y="575747"/>
            <a:ext cx="32004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"Plant â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heriau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personol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am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ei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bod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hi'n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haws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addo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paradwys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iddyn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nhw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"</a:t>
            </a:r>
            <a:endParaRPr lang="en-GB" sz="2400" b="0" i="0" dirty="0">
              <a:solidFill>
                <a:srgbClr val="1F1F1F"/>
              </a:solidFill>
              <a:effectLst/>
              <a:latin typeface="Congenial Light" panose="0200050304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48D0F-BECF-A7F5-8F7F-3B25093503C7}"/>
              </a:ext>
            </a:extLst>
          </p:cNvPr>
          <p:cNvSpPr txBox="1"/>
          <p:nvPr/>
        </p:nvSpPr>
        <p:spPr>
          <a:xfrm>
            <a:off x="446967" y="615548"/>
            <a:ext cx="34774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"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Pobl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bregus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sy’n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delio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gydag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argyfyngau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hunaniaeth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... cam-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drin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,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caethiwed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i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gyffuriau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,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alcoholiaeth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,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tlodi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teuluol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, y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mathau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hynny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 o </a:t>
            </a:r>
            <a:r>
              <a:rPr lang="en-GB" sz="2400" dirty="0" err="1">
                <a:solidFill>
                  <a:srgbClr val="1F1F1F"/>
                </a:solidFill>
                <a:latin typeface="Congenial Light" panose="02000503040000020004" pitchFamily="2" charset="0"/>
              </a:rPr>
              <a:t>bethau</a:t>
            </a:r>
            <a:r>
              <a:rPr lang="en-GB" sz="2400" dirty="0">
                <a:solidFill>
                  <a:srgbClr val="1F1F1F"/>
                </a:solidFill>
                <a:latin typeface="Congenial Light" panose="02000503040000020004" pitchFamily="2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8684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DBD6D-B9EC-3A50-A31C-BE8EB0B623CE}"/>
              </a:ext>
            </a:extLst>
          </p:cNvPr>
          <p:cNvSpPr/>
          <p:nvPr/>
        </p:nvSpPr>
        <p:spPr>
          <a:xfrm>
            <a:off x="420718" y="445808"/>
            <a:ext cx="4894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Hunan-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barch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isel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24609-FF3E-FC35-EDA7-7ADA77601C8F}"/>
              </a:ext>
            </a:extLst>
          </p:cNvPr>
          <p:cNvSpPr/>
          <p:nvPr/>
        </p:nvSpPr>
        <p:spPr>
          <a:xfrm>
            <a:off x="5860473" y="457200"/>
            <a:ext cx="2580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Dreaming Outloud Pro" panose="020B0604020202020204" pitchFamily="66" charset="0"/>
                <a:cs typeface="Dreaming Outloud Pro" panose="020B0604020202020204" pitchFamily="66" charset="0"/>
              </a:rPr>
              <a:t>Ynysig</a:t>
            </a:r>
            <a:endParaRPr lang="en-US" sz="5400" b="1" cap="none" spc="0" dirty="0">
              <a:ln/>
              <a:effectLst/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FB69D-8C75-7644-613F-E9B8D122D724}"/>
              </a:ext>
            </a:extLst>
          </p:cNvPr>
          <p:cNvSpPr/>
          <p:nvPr/>
        </p:nvSpPr>
        <p:spPr>
          <a:xfrm>
            <a:off x="1430261" y="1260139"/>
            <a:ext cx="2580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Ansicr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1C9A1-E208-CC0D-C655-F6A12DE9ABF2}"/>
              </a:ext>
            </a:extLst>
          </p:cNvPr>
          <p:cNvSpPr/>
          <p:nvPr/>
        </p:nvSpPr>
        <p:spPr>
          <a:xfrm>
            <a:off x="129425" y="1912050"/>
            <a:ext cx="8885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Eisiau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cael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eu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derbyn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 a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theimlo’n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perthyn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7C99D-3D82-5042-B56B-DDAD14EED3D9}"/>
              </a:ext>
            </a:extLst>
          </p:cNvPr>
          <p:cNvSpPr/>
          <p:nvPr/>
        </p:nvSpPr>
        <p:spPr>
          <a:xfrm>
            <a:off x="1724393" y="2862111"/>
            <a:ext cx="6277657" cy="989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Gweld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anghyfiawnder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mewn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cymdeithas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phenderfyniadau’r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Llywodraeth</a:t>
            </a:r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BE656-4070-49EA-AA34-8F391AEECDBF}"/>
              </a:ext>
            </a:extLst>
          </p:cNvPr>
          <p:cNvSpPr/>
          <p:nvPr/>
        </p:nvSpPr>
        <p:spPr>
          <a:xfrm>
            <a:off x="129424" y="3847507"/>
            <a:ext cx="50362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Dicter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 ac </a:t>
            </a:r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amharch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 </a:t>
            </a:r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tuag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 at </a:t>
            </a:r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deulu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, </a:t>
            </a:r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ffrindiau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, </a:t>
            </a:r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  <a:cs typeface="LilyUPC" panose="020B0502040204020203" pitchFamily="34" charset="-34"/>
              </a:rPr>
              <a:t>cymuned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latin typeface="Rockwell" panose="02060603020205020403" pitchFamily="18" charset="0"/>
              <a:cs typeface="LilyUPC" panose="020B05020402040202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F4F00A-E911-2529-A919-E237BE29A6F1}"/>
              </a:ext>
            </a:extLst>
          </p:cNvPr>
          <p:cNvSpPr/>
          <p:nvPr/>
        </p:nvSpPr>
        <p:spPr>
          <a:xfrm>
            <a:off x="445885" y="4832788"/>
            <a:ext cx="62776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Cael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eu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dylanwadu’n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Britannic Bold" panose="020B0903060703020204" pitchFamily="34" charset="0"/>
              </a:rPr>
              <a:t>hawdd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D5083-95CB-B2EA-B67D-2DBB3952C571}"/>
              </a:ext>
            </a:extLst>
          </p:cNvPr>
          <p:cNvSpPr/>
          <p:nvPr/>
        </p:nvSpPr>
        <p:spPr>
          <a:xfrm>
            <a:off x="6589497" y="3877941"/>
            <a:ext cx="21894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Heriau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 iechyd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meddwl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gona" panose="020B0604020202020204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D13CC-BE0B-202F-2619-8B0FCB3A0939}"/>
              </a:ext>
            </a:extLst>
          </p:cNvPr>
          <p:cNvSpPr/>
          <p:nvPr/>
        </p:nvSpPr>
        <p:spPr>
          <a:xfrm>
            <a:off x="568635" y="5421222"/>
            <a:ext cx="2473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Galar</a:t>
            </a:r>
            <a:endParaRPr lang="en-US" sz="54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272D79-E826-D7B5-D204-A0566AFE1725}"/>
              </a:ext>
            </a:extLst>
          </p:cNvPr>
          <p:cNvSpPr/>
          <p:nvPr/>
        </p:nvSpPr>
        <p:spPr>
          <a:xfrm>
            <a:off x="4863222" y="5340542"/>
            <a:ext cx="167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ADY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6AD3-305D-2CDD-3B4B-C7193088858E}"/>
              </a:ext>
            </a:extLst>
          </p:cNvPr>
          <p:cNvSpPr/>
          <p:nvPr/>
        </p:nvSpPr>
        <p:spPr>
          <a:xfrm>
            <a:off x="2907783" y="5386709"/>
            <a:ext cx="2026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Colled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3DE4BD-225D-AA24-0E8A-C0ACE320F5AA}"/>
              </a:ext>
            </a:extLst>
          </p:cNvPr>
          <p:cNvSpPr/>
          <p:nvPr/>
        </p:nvSpPr>
        <p:spPr>
          <a:xfrm>
            <a:off x="4697047" y="1107580"/>
            <a:ext cx="2026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aettenschweiler" panose="020B0706040902060204" pitchFamily="34" charset="0"/>
              </a:rPr>
              <a:t>Dryslyd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8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60B54E-F352-BD97-0C2F-31373F7F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43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59AAD-9689-3142-C99B-73A093B7A918}"/>
              </a:ext>
            </a:extLst>
          </p:cNvPr>
          <p:cNvSpPr txBox="1"/>
          <p:nvPr/>
        </p:nvSpPr>
        <p:spPr>
          <a:xfrm>
            <a:off x="457200" y="1607128"/>
            <a:ext cx="828501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1" i="0" dirty="0">
                <a:effectLst/>
                <a:latin typeface="+mj-lt"/>
              </a:rPr>
              <a:t>Mae </a:t>
            </a:r>
            <a:r>
              <a:rPr lang="en-GB" sz="3600" b="1" i="0" dirty="0" err="1">
                <a:effectLst/>
                <a:latin typeface="+mj-lt"/>
              </a:rPr>
              <a:t>radicaleiddio’n</a:t>
            </a:r>
            <a:r>
              <a:rPr lang="en-GB" sz="3600" b="1" i="0" dirty="0">
                <a:effectLst/>
                <a:latin typeface="+mj-lt"/>
              </a:rPr>
              <a:t> </a:t>
            </a:r>
            <a:r>
              <a:rPr lang="en-GB" sz="3600" b="1" dirty="0" err="1">
                <a:latin typeface="+mj-lt"/>
              </a:rPr>
              <a:t>digwydd</a:t>
            </a:r>
            <a:r>
              <a:rPr lang="en-GB" sz="3600" b="1" dirty="0">
                <a:latin typeface="+mj-lt"/>
              </a:rPr>
              <a:t> </a:t>
            </a:r>
            <a:r>
              <a:rPr lang="en-GB" sz="3600" b="1" dirty="0" err="1">
                <a:latin typeface="+mj-lt"/>
              </a:rPr>
              <a:t>yn</a:t>
            </a:r>
            <a:r>
              <a:rPr lang="en-GB" sz="3600" b="1" dirty="0">
                <a:latin typeface="+mj-lt"/>
              </a:rPr>
              <a:t> </a:t>
            </a:r>
            <a:r>
              <a:rPr lang="en-GB" sz="3600" b="1" i="0" dirty="0" err="1">
                <a:effectLst/>
                <a:latin typeface="+mj-lt"/>
              </a:rPr>
              <a:t>raddol</a:t>
            </a:r>
            <a:r>
              <a:rPr lang="en-GB" sz="3600" b="1" i="0" dirty="0">
                <a:effectLst/>
                <a:latin typeface="+mj-lt"/>
              </a:rPr>
              <a:t>:</a:t>
            </a:r>
          </a:p>
          <a:p>
            <a:pPr algn="l"/>
            <a:endParaRPr lang="en-GB" sz="2600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Targedu</a:t>
            </a:r>
            <a:r>
              <a:rPr lang="en-GB" sz="2600" b="0" i="0" dirty="0">
                <a:effectLst/>
                <a:latin typeface="+mj-lt"/>
              </a:rPr>
              <a:t> person </a:t>
            </a:r>
            <a:r>
              <a:rPr lang="en-GB" sz="2600" b="0" i="0" dirty="0" err="1">
                <a:effectLst/>
                <a:latin typeface="+mj-lt"/>
              </a:rPr>
              <a:t>i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f</a:t>
            </a:r>
            <a:r>
              <a:rPr lang="en-GB" sz="2600" dirty="0" err="1">
                <a:latin typeface="+mj-lt"/>
              </a:rPr>
              <a:t>eithrin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perthynas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amhriodol</a:t>
            </a:r>
            <a:r>
              <a:rPr lang="en-GB" sz="2600" b="0" i="0" dirty="0">
                <a:effectLst/>
                <a:latin typeface="+mj-lt"/>
              </a:rPr>
              <a:t> </a:t>
            </a:r>
            <a:r>
              <a:rPr lang="en-GB" sz="2600" b="0" i="0" dirty="0" err="1">
                <a:effectLst/>
                <a:latin typeface="+mj-lt"/>
              </a:rPr>
              <a:t>ar-lein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gyda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nhw</a:t>
            </a:r>
            <a:r>
              <a:rPr lang="en-GB" sz="2600" b="0" i="0" dirty="0">
                <a:effectLst/>
                <a:latin typeface="+mj-lt"/>
              </a:rPr>
              <a:t> / </a:t>
            </a:r>
            <a:r>
              <a:rPr lang="en-GB" sz="2600" b="0" i="0" dirty="0" err="1">
                <a:effectLst/>
                <a:latin typeface="+mj-lt"/>
              </a:rPr>
              <a:t>camfanteisio</a:t>
            </a:r>
            <a:endParaRPr lang="en-GB" sz="26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600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Trin</a:t>
            </a:r>
            <a:r>
              <a:rPr lang="en-GB" sz="2600" b="0" i="0" dirty="0">
                <a:effectLst/>
                <a:latin typeface="+mj-lt"/>
              </a:rPr>
              <a:t> a </a:t>
            </a:r>
            <a:r>
              <a:rPr lang="en-GB" sz="2600" b="0" i="0" dirty="0" err="1">
                <a:effectLst/>
                <a:latin typeface="+mj-lt"/>
              </a:rPr>
              <a:t>thrafod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seicolegol</a:t>
            </a:r>
            <a:endParaRPr lang="en-GB" sz="2600" b="0" i="0" dirty="0">
              <a:effectLst/>
              <a:latin typeface="+mj-lt"/>
            </a:endParaRPr>
          </a:p>
          <a:p>
            <a:pPr algn="l"/>
            <a:endParaRPr lang="en-GB" sz="2600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D</a:t>
            </a:r>
            <a:r>
              <a:rPr lang="en-GB" sz="2600" b="0" i="0" dirty="0" err="1">
                <a:effectLst/>
                <a:latin typeface="+mj-lt"/>
              </a:rPr>
              <a:t>od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i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gysylltiad</a:t>
            </a:r>
            <a:r>
              <a:rPr lang="en-GB" sz="2600" b="0" i="0" dirty="0">
                <a:effectLst/>
                <a:latin typeface="+mj-lt"/>
              </a:rPr>
              <a:t> â </a:t>
            </a:r>
            <a:r>
              <a:rPr lang="en-GB" sz="2600" b="0" i="0" dirty="0" err="1">
                <a:effectLst/>
                <a:latin typeface="+mj-lt"/>
              </a:rPr>
              <a:t>deunydd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treisgar</a:t>
            </a:r>
            <a:r>
              <a:rPr lang="en-GB" sz="2600" b="0" i="0" dirty="0">
                <a:effectLst/>
                <a:latin typeface="+mj-lt"/>
              </a:rPr>
              <a:t> a </a:t>
            </a:r>
            <a:r>
              <a:rPr lang="en-GB" sz="2600" b="0" i="0" dirty="0" err="1">
                <a:effectLst/>
                <a:latin typeface="+mj-lt"/>
              </a:rPr>
              <a:t>gwybodaeth</a:t>
            </a:r>
            <a:r>
              <a:rPr lang="en-GB" sz="2600" b="0" i="0" dirty="0">
                <a:effectLst/>
                <a:latin typeface="+mj-lt"/>
              </a:rPr>
              <a:t>   </a:t>
            </a:r>
            <a:r>
              <a:rPr lang="en-GB" sz="2600" b="0" i="0" dirty="0" err="1">
                <a:effectLst/>
                <a:latin typeface="+mj-lt"/>
              </a:rPr>
              <a:t>amhriodol</a:t>
            </a:r>
            <a:r>
              <a:rPr lang="en-GB" sz="2600" b="0" i="0" dirty="0">
                <a:effectLst/>
                <a:latin typeface="+mj-lt"/>
              </a:rPr>
              <a:t> </a:t>
            </a:r>
            <a:r>
              <a:rPr lang="en-GB" sz="2600" b="0" i="0" dirty="0" err="1">
                <a:effectLst/>
                <a:latin typeface="+mj-lt"/>
              </a:rPr>
              <a:t>arall</a:t>
            </a:r>
            <a:endParaRPr lang="en-GB" sz="2600" b="0" i="0" dirty="0">
              <a:effectLst/>
              <a:latin typeface="+mj-lt"/>
            </a:endParaRPr>
          </a:p>
          <a:p>
            <a:pPr marL="0" indent="0" algn="ctr">
              <a:buNone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9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DFFE-5EF8-424A-89CA-56B725BE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06" y="261747"/>
            <a:ext cx="8046189" cy="1109326"/>
          </a:xfrm>
        </p:spPr>
        <p:txBody>
          <a:bodyPr>
            <a:normAutofit/>
          </a:bodyPr>
          <a:lstStyle/>
          <a:p>
            <a:r>
              <a:rPr lang="en-GB" sz="4800" dirty="0" err="1"/>
              <a:t>Arwyddion</a:t>
            </a:r>
            <a:endParaRPr lang="en-GB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61E8E-46A1-4396-B55A-8BA54C27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25" y="5800449"/>
            <a:ext cx="752475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4B4659-C6F0-4ACE-9FD3-962CB1671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423" y="5699051"/>
            <a:ext cx="742217" cy="63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745022-170B-417A-B4EE-656683AD9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423" y="5767112"/>
            <a:ext cx="1943100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6C667-431C-4FD4-AD7B-812023E4B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505" y="5483232"/>
            <a:ext cx="879534" cy="78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B761AC-171C-946B-A2DD-66F1216B2648}"/>
              </a:ext>
            </a:extLst>
          </p:cNvPr>
          <p:cNvSpPr txBox="1"/>
          <p:nvPr/>
        </p:nvSpPr>
        <p:spPr>
          <a:xfrm>
            <a:off x="401505" y="946053"/>
            <a:ext cx="27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/>
              <a:t>Colli</a:t>
            </a:r>
            <a:r>
              <a:rPr lang="en-GB" sz="1800" dirty="0"/>
              <a:t> </a:t>
            </a:r>
            <a:r>
              <a:rPr lang="en-GB" sz="1800" dirty="0" err="1"/>
              <a:t>diddordeb</a:t>
            </a:r>
            <a:r>
              <a:rPr lang="en-GB" sz="1800" dirty="0"/>
              <a:t> </a:t>
            </a:r>
            <a:r>
              <a:rPr lang="en-GB" sz="1800" dirty="0" err="1"/>
              <a:t>mewn</a:t>
            </a:r>
            <a:r>
              <a:rPr lang="en-GB" sz="1800" dirty="0"/>
              <a:t> </a:t>
            </a:r>
            <a:r>
              <a:rPr lang="en-GB" sz="1800" dirty="0" err="1"/>
              <a:t>ffrindiau</a:t>
            </a:r>
            <a:r>
              <a:rPr lang="en-GB" sz="1800" dirty="0"/>
              <a:t> a </a:t>
            </a:r>
            <a:r>
              <a:rPr lang="en-GB" sz="1800" dirty="0" err="1"/>
              <a:t>gweithgareddau</a:t>
            </a: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BB67C-401A-E5AF-A605-6D7EBB069F7F}"/>
              </a:ext>
            </a:extLst>
          </p:cNvPr>
          <p:cNvSpPr txBox="1"/>
          <p:nvPr/>
        </p:nvSpPr>
        <p:spPr>
          <a:xfrm>
            <a:off x="3471029" y="1592384"/>
            <a:ext cx="28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Treulio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ar-lein</a:t>
            </a: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1538D-63F4-4964-DD6B-7D7414FCC4E2}"/>
              </a:ext>
            </a:extLst>
          </p:cNvPr>
          <p:cNvSpPr txBox="1"/>
          <p:nvPr/>
        </p:nvSpPr>
        <p:spPr>
          <a:xfrm>
            <a:off x="6176705" y="789783"/>
            <a:ext cx="282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Rhyngweithio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</a:p>
          <a:p>
            <a:pPr algn="ctr"/>
            <a:r>
              <a:rPr lang="en-GB" dirty="0" err="1"/>
              <a:t>gyfryngau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C66D2-FD46-3E97-8DCA-427D8BCCD403}"/>
              </a:ext>
            </a:extLst>
          </p:cNvPr>
          <p:cNvSpPr txBox="1"/>
          <p:nvPr/>
        </p:nvSpPr>
        <p:spPr>
          <a:xfrm>
            <a:off x="6296570" y="2152034"/>
            <a:ext cx="28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gyfrinachol</a:t>
            </a:r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BDC11-BF81-A8B7-3DB5-D736E6769BBA}"/>
              </a:ext>
            </a:extLst>
          </p:cNvPr>
          <p:cNvSpPr txBox="1"/>
          <p:nvPr/>
        </p:nvSpPr>
        <p:spPr>
          <a:xfrm>
            <a:off x="6084760" y="3299933"/>
            <a:ext cx="282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</a:p>
          <a:p>
            <a:pPr algn="ctr"/>
            <a:r>
              <a:rPr lang="en-GB" dirty="0" err="1"/>
              <a:t>ymddangosiad</a:t>
            </a:r>
            <a:endParaRPr lang="en-GB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8AFAC-C64D-0D6C-7FA7-B2B506264EB2}"/>
              </a:ext>
            </a:extLst>
          </p:cNvPr>
          <p:cNvSpPr txBox="1"/>
          <p:nvPr/>
        </p:nvSpPr>
        <p:spPr>
          <a:xfrm>
            <a:off x="6303818" y="4463181"/>
            <a:ext cx="24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Ffocws</a:t>
            </a:r>
            <a:r>
              <a:rPr lang="en-GB" dirty="0"/>
              <a:t> </a:t>
            </a:r>
            <a:r>
              <a:rPr lang="en-GB" dirty="0" err="1"/>
              <a:t>cynyddol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ideoleg</a:t>
            </a:r>
            <a:r>
              <a:rPr lang="en-GB" dirty="0"/>
              <a:t>, </a:t>
            </a:r>
            <a:r>
              <a:rPr lang="en-GB" dirty="0" err="1"/>
              <a:t>grŵp</a:t>
            </a:r>
            <a:r>
              <a:rPr lang="en-GB" dirty="0"/>
              <a:t> neu </a:t>
            </a:r>
            <a:r>
              <a:rPr lang="en-GB" dirty="0" err="1"/>
              <a:t>achos</a:t>
            </a:r>
            <a:r>
              <a:rPr lang="en-GB" dirty="0"/>
              <a:t> </a:t>
            </a:r>
            <a:r>
              <a:rPr lang="en-GB" dirty="0" err="1"/>
              <a:t>eithafol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64EF48-0C73-0528-52A6-40BDBE896A74}"/>
              </a:ext>
            </a:extLst>
          </p:cNvPr>
          <p:cNvSpPr txBox="1"/>
          <p:nvPr/>
        </p:nvSpPr>
        <p:spPr>
          <a:xfrm>
            <a:off x="3508587" y="4998725"/>
            <a:ext cx="243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Cefnogol</a:t>
            </a:r>
            <a:r>
              <a:rPr lang="en-GB" dirty="0"/>
              <a:t> o </a:t>
            </a:r>
            <a:r>
              <a:rPr lang="en-GB" dirty="0" err="1"/>
              <a:t>drais</a:t>
            </a:r>
            <a:endParaRPr lang="en-GB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F4C2-69A9-D624-FECF-EFFA073F09CF}"/>
              </a:ext>
            </a:extLst>
          </p:cNvPr>
          <p:cNvSpPr txBox="1"/>
          <p:nvPr/>
        </p:nvSpPr>
        <p:spPr>
          <a:xfrm>
            <a:off x="853502" y="5386511"/>
            <a:ext cx="243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Methu</a:t>
            </a:r>
            <a:r>
              <a:rPr lang="en-GB" dirty="0"/>
              <a:t> </a:t>
            </a:r>
            <a:r>
              <a:rPr lang="en-GB" dirty="0" err="1"/>
              <a:t>dioddef</a:t>
            </a:r>
            <a:r>
              <a:rPr lang="en-GB" dirty="0"/>
              <a:t> </a:t>
            </a:r>
            <a:r>
              <a:rPr lang="en-GB" dirty="0" err="1"/>
              <a:t>gw</a:t>
            </a:r>
            <a:endParaRPr lang="en-GB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F1A65-BB01-FE55-D284-0750980D562A}"/>
              </a:ext>
            </a:extLst>
          </p:cNvPr>
          <p:cNvSpPr txBox="1"/>
          <p:nvPr/>
        </p:nvSpPr>
        <p:spPr>
          <a:xfrm>
            <a:off x="483296" y="4223089"/>
            <a:ext cx="243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Herio</a:t>
            </a:r>
            <a:r>
              <a:rPr lang="en-GB" dirty="0"/>
              <a:t> </a:t>
            </a:r>
            <a:r>
              <a:rPr lang="en-GB" dirty="0" err="1"/>
              <a:t>cyfraith</a:t>
            </a:r>
            <a:r>
              <a:rPr lang="en-GB" dirty="0"/>
              <a:t> a </a:t>
            </a:r>
            <a:r>
              <a:rPr lang="en-GB" dirty="0" err="1"/>
              <a:t>threfn</a:t>
            </a:r>
            <a:endParaRPr lang="en-GB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2B08C-A282-0980-3644-37428B8047CC}"/>
              </a:ext>
            </a:extLst>
          </p:cNvPr>
          <p:cNvSpPr txBox="1"/>
          <p:nvPr/>
        </p:nvSpPr>
        <p:spPr>
          <a:xfrm>
            <a:off x="572503" y="2535664"/>
            <a:ext cx="2170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Meddu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ddeunydd</a:t>
            </a:r>
            <a:r>
              <a:rPr lang="en-GB" dirty="0"/>
              <a:t> neu </a:t>
            </a:r>
            <a:r>
              <a:rPr lang="en-GB" dirty="0" err="1"/>
              <a:t>symbolau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gysylltiedig</a:t>
            </a:r>
            <a:r>
              <a:rPr lang="en-GB" dirty="0"/>
              <a:t> ag </a:t>
            </a:r>
            <a:r>
              <a:rPr lang="en-GB" dirty="0" err="1"/>
              <a:t>achos</a:t>
            </a:r>
            <a:r>
              <a:rPr lang="en-GB" dirty="0"/>
              <a:t> </a:t>
            </a:r>
            <a:r>
              <a:rPr lang="en-GB" dirty="0" err="1"/>
              <a:t>eithafol</a:t>
            </a:r>
            <a:endParaRPr lang="en-GB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154BC4-F6E4-FEEB-DD25-CDCD5355F349}"/>
              </a:ext>
            </a:extLst>
          </p:cNvPr>
          <p:cNvSpPr txBox="1"/>
          <p:nvPr/>
        </p:nvSpPr>
        <p:spPr>
          <a:xfrm>
            <a:off x="-237140" y="-16969"/>
            <a:ext cx="2825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b="1" i="1" dirty="0" err="1"/>
              <a:t>Efallai</a:t>
            </a:r>
            <a:r>
              <a:rPr lang="en-GB" b="1" i="1" dirty="0"/>
              <a:t> </a:t>
            </a:r>
            <a:r>
              <a:rPr lang="en-GB" b="1" i="1" dirty="0" err="1"/>
              <a:t>nad</a:t>
            </a:r>
            <a:r>
              <a:rPr lang="en-GB" b="1" i="1" dirty="0"/>
              <a:t> </a:t>
            </a:r>
            <a:r>
              <a:rPr lang="en-GB" b="1" i="1" dirty="0" err="1"/>
              <a:t>yw’n</a:t>
            </a:r>
            <a:r>
              <a:rPr lang="en-GB" b="1" i="1" dirty="0"/>
              <a:t> </a:t>
            </a:r>
            <a:r>
              <a:rPr lang="en-GB" b="1" i="1" dirty="0" err="1"/>
              <a:t>ddim</a:t>
            </a:r>
            <a:endParaRPr lang="en-GB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F3821-F5FF-A914-BFD1-A3489C737E06}"/>
              </a:ext>
            </a:extLst>
          </p:cNvPr>
          <p:cNvSpPr txBox="1"/>
          <p:nvPr/>
        </p:nvSpPr>
        <p:spPr>
          <a:xfrm>
            <a:off x="5947264" y="0"/>
            <a:ext cx="291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b="1" i="1" dirty="0" err="1"/>
              <a:t>Efallai</a:t>
            </a:r>
            <a:r>
              <a:rPr lang="en-GB" b="1" i="1" dirty="0"/>
              <a:t> </a:t>
            </a:r>
            <a:r>
              <a:rPr lang="en-GB" b="1" i="1" dirty="0" err="1"/>
              <a:t>ei</a:t>
            </a:r>
            <a:r>
              <a:rPr lang="en-GB" b="1" i="1" dirty="0"/>
              <a:t> </a:t>
            </a:r>
            <a:r>
              <a:rPr lang="en-GB" b="1" i="1" dirty="0" err="1"/>
              <a:t>fod</a:t>
            </a:r>
            <a:r>
              <a:rPr lang="en-GB" b="1" i="1" dirty="0"/>
              <a:t> </a:t>
            </a:r>
            <a:r>
              <a:rPr lang="en-GB" b="1" i="1" dirty="0" err="1"/>
              <a:t>yn</a:t>
            </a:r>
            <a:r>
              <a:rPr lang="en-GB" b="1" i="1" dirty="0"/>
              <a:t> </a:t>
            </a:r>
            <a:r>
              <a:rPr lang="en-GB" b="1" i="1" dirty="0" err="1"/>
              <a:t>rhywbeth</a:t>
            </a:r>
            <a:endParaRPr lang="en-GB" b="1" i="1" dirty="0"/>
          </a:p>
        </p:txBody>
      </p:sp>
      <p:pic>
        <p:nvPicPr>
          <p:cNvPr id="3080" name="Picture 8" descr="Study shows radicalisation is now more likely to take place online ...">
            <a:extLst>
              <a:ext uri="{FF2B5EF4-FFF2-40B4-BE49-F238E27FC236}">
                <a16:creationId xmlns:a16="http://schemas.microsoft.com/office/drawing/2014/main" id="{24497B82-8170-25EB-1202-0B714BA7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46" y="2271659"/>
            <a:ext cx="3309072" cy="21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2022-01-Primary.potx" id="{357633DE-839F-458C-81E6-15D6F105CE85}" vid="{A5F0E005-CF17-4A9A-AF7E-1C4072014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b26a668-8116-42e5-b73c-025f9cb39d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5" ma:contentTypeDescription="Create a new document." ma:contentTypeScope="" ma:versionID="84d85e675bfee50799476dd7e5333db7">
  <xsd:schema xmlns:xsd="http://www.w3.org/2001/XMLSchema" xmlns:xs="http://www.w3.org/2001/XMLSchema" xmlns:p="http://schemas.microsoft.com/office/2006/metadata/properties" xmlns:ns3="ab26a668-8116-42e5-b73c-025f9cb39ddf" xmlns:ns4="caa19945-3271-4703-ae01-59572398690c" targetNamespace="http://schemas.microsoft.com/office/2006/metadata/properties" ma:root="true" ma:fieldsID="2859ebad4fe077413a7fec6cd58ac8ff" ns3:_="" ns4:_="">
    <xsd:import namespace="ab26a668-8116-42e5-b73c-025f9cb39ddf"/>
    <xsd:import namespace="caa19945-3271-4703-ae01-5957239869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19945-3271-4703-ae01-5957239869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CA2EE9-AF9F-42A9-BE93-B85D5F803011}">
  <ds:schemaRefs>
    <ds:schemaRef ds:uri="caa19945-3271-4703-ae01-59572398690c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b26a668-8116-42e5-b73c-025f9cb39d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7526F7-7AA2-497F-952D-9683AAE61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caa19945-3271-4703-ae01-595723986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SchoolBeat-PowerPoint-2022-01-Secondary</Template>
  <TotalTime>2102</TotalTime>
  <Words>361</Words>
  <Application>Microsoft Macintosh PowerPoint</Application>
  <PresentationFormat>On-screen Show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Bahnschrift Condensed</vt:lpstr>
      <vt:lpstr>Britannic Bold</vt:lpstr>
      <vt:lpstr>Calibri</vt:lpstr>
      <vt:lpstr>Calibri Light</vt:lpstr>
      <vt:lpstr>Cavolini</vt:lpstr>
      <vt:lpstr>Congenial Light</vt:lpstr>
      <vt:lpstr>Dreaming Outloud Pro</vt:lpstr>
      <vt:lpstr>Haettenschweiler</vt:lpstr>
      <vt:lpstr>MV Boli</vt:lpstr>
      <vt:lpstr>Rockwell</vt:lpstr>
      <vt:lpstr>Sagona</vt:lpstr>
      <vt:lpstr>The Sun</vt:lpstr>
      <vt:lpstr>PowerPoint-2015-Safety</vt:lpstr>
      <vt:lpstr>Office Theme</vt:lpstr>
      <vt:lpstr>PowerPoint Presentation</vt:lpstr>
      <vt:lpstr>Rhaglen Ysgolion Heddlu Cymru  Radicaleiddio Ar-lein/ Eithafiaeth</vt:lpstr>
      <vt:lpstr>Wales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Arwyddion</vt:lpstr>
      <vt:lpstr>PowerPoint Presentation</vt:lpstr>
      <vt:lpstr>Camau i’w cymryd</vt:lpstr>
      <vt:lpstr>Rhaglen Ysgolion Heddlu Cymru</vt:lpstr>
      <vt:lpstr>Cymorth a chyngor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Rhaglen Ysgolion Heddlu Cymru Radicaleiddio / Eithafiaeth Ar-lein</dc:title>
  <dc:creator>James Bethan</dc:creator>
  <cp:lastModifiedBy>Andy Holland</cp:lastModifiedBy>
  <cp:revision>89</cp:revision>
  <cp:lastPrinted>2021-11-08T14:24:17Z</cp:lastPrinted>
  <dcterms:created xsi:type="dcterms:W3CDTF">2023-02-14T13:43:21Z</dcterms:created>
  <dcterms:modified xsi:type="dcterms:W3CDTF">2023-03-28T08:52:48Z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  <property fmtid="{D5CDD505-2E9C-101B-9397-08002B2CF9AE}" pid="24" name="MSIP_Label_1677b0f2-b1ce-46d1-8668-d6acde8963a7_Enabled">
    <vt:lpwstr>true</vt:lpwstr>
  </property>
  <property fmtid="{D5CDD505-2E9C-101B-9397-08002B2CF9AE}" pid="25" name="MSIP_Label_1677b0f2-b1ce-46d1-8668-d6acde8963a7_SetDate">
    <vt:lpwstr>2023-02-27T09:02:52Z</vt:lpwstr>
  </property>
  <property fmtid="{D5CDD505-2E9C-101B-9397-08002B2CF9AE}" pid="26" name="MSIP_Label_1677b0f2-b1ce-46d1-8668-d6acde8963a7_Method">
    <vt:lpwstr>Standard</vt:lpwstr>
  </property>
  <property fmtid="{D5CDD505-2E9C-101B-9397-08002B2CF9AE}" pid="27" name="MSIP_Label_1677b0f2-b1ce-46d1-8668-d6acde8963a7_Name">
    <vt:lpwstr>OFFICIAL</vt:lpwstr>
  </property>
  <property fmtid="{D5CDD505-2E9C-101B-9397-08002B2CF9AE}" pid="28" name="MSIP_Label_1677b0f2-b1ce-46d1-8668-d6acde8963a7_SiteId">
    <vt:lpwstr>4e86b176-a10e-43bd-8d27-927f44d0e665</vt:lpwstr>
  </property>
  <property fmtid="{D5CDD505-2E9C-101B-9397-08002B2CF9AE}" pid="29" name="MSIP_Label_1677b0f2-b1ce-46d1-8668-d6acde8963a7_ActionId">
    <vt:lpwstr>ecadd7a2-0e63-4259-bf3a-e24d7503c253</vt:lpwstr>
  </property>
  <property fmtid="{D5CDD505-2E9C-101B-9397-08002B2CF9AE}" pid="30" name="MSIP_Label_1677b0f2-b1ce-46d1-8668-d6acde8963a7_ContentBits">
    <vt:lpwstr>0</vt:lpwstr>
  </property>
</Properties>
</file>