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6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 autoAdjust="0"/>
    <p:restoredTop sz="86386" autoAdjust="0"/>
  </p:normalViewPr>
  <p:slideViewPr>
    <p:cSldViewPr snapToGrid="0" snapToObjects="1">
      <p:cViewPr varScale="1">
        <p:scale>
          <a:sx n="127" d="100"/>
          <a:sy n="127" d="100"/>
        </p:scale>
        <p:origin x="2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1/26/24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AD202-E08B-7146-88BB-66CB76E8AA3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Picture 7" descr="Z:\Google Drive\Logos\Welsh_Government_Logo_Black-RENDERED.png">
            <a:extLst>
              <a:ext uri="{FF2B5EF4-FFF2-40B4-BE49-F238E27FC236}">
                <a16:creationId xmlns:a16="http://schemas.microsoft.com/office/drawing/2014/main" id="{F76FD12A-D6A7-4C46-89C8-3D9FFBE27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Z:\Downloads\images\Crest_DPP_300.png">
            <a:extLst>
              <a:ext uri="{FF2B5EF4-FFF2-40B4-BE49-F238E27FC236}">
                <a16:creationId xmlns:a16="http://schemas.microsoft.com/office/drawing/2014/main" id="{705944DF-DDF2-3D44-B5C0-B09CC10E3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Downloads\images\Crest_GWP_300.png">
            <a:extLst>
              <a:ext uri="{FF2B5EF4-FFF2-40B4-BE49-F238E27FC236}">
                <a16:creationId xmlns:a16="http://schemas.microsoft.com/office/drawing/2014/main" id="{EBC1E940-71BE-D048-BDC5-FC13B16B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Z:\Downloads\images\Crest_NWP_300.png">
            <a:extLst>
              <a:ext uri="{FF2B5EF4-FFF2-40B4-BE49-F238E27FC236}">
                <a16:creationId xmlns:a16="http://schemas.microsoft.com/office/drawing/2014/main" id="{3384BB33-9BE3-494E-8C24-2C54160A5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:\Downloads\images\Crest_SWP_300.png">
            <a:extLst>
              <a:ext uri="{FF2B5EF4-FFF2-40B4-BE49-F238E27FC236}">
                <a16:creationId xmlns:a16="http://schemas.microsoft.com/office/drawing/2014/main" id="{9EF4F712-558F-CA4A-AD72-3A66297F5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EA179-2F87-7D44-9BCE-F3121E74F47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8183E-30B0-394B-8420-335C49FC6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1/26/24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5447ED3B-7CF3-9E4E-9568-3A788FC028A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10AE7D1-6754-474F-8D4A-A133102F4C7D}" type="datetimeFigureOut">
              <a:rPr lang="en-GB" smtClean="0"/>
              <a:pPr/>
              <a:t>26/01/2024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4BA0BEB8-FF74-1A46-B145-BC8D37F992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+mj-lt"/>
              </a:rPr>
              <a:t>Hawlfraint Heddlu Gwent 2024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+mj-lt"/>
              </a:rPr>
              <a:t>© Gwent Police Copyright 2024</a:t>
            </a:r>
          </a:p>
        </p:txBody>
      </p:sp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82" r:id="rId6"/>
    <p:sldLayoutId id="2147483655" r:id="rId7"/>
    <p:sldLayoutId id="2147483650" r:id="rId8"/>
    <p:sldLayoutId id="2147483652" r:id="rId9"/>
    <p:sldLayoutId id="2147483663" r:id="rId10"/>
    <p:sldLayoutId id="2147483653" r:id="rId11"/>
    <p:sldLayoutId id="2147483656" r:id="rId12"/>
    <p:sldLayoutId id="2147483667" r:id="rId13"/>
    <p:sldLayoutId id="2147483668" r:id="rId14"/>
    <p:sldLayoutId id="2147483669" r:id="rId15"/>
    <p:sldLayoutId id="2147483665" r:id="rId16"/>
    <p:sldLayoutId id="2147483666" r:id="rId17"/>
    <p:sldLayoutId id="21474836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hmd.org.uk/wp-content/uploads/2023/04/HMD-2024-Theme-Vision.pdf" TargetMode="External"/><Relationship Id="rId5" Type="http://schemas.openxmlformats.org/officeDocument/2006/relationships/hyperlink" Target="https://www.hmd.org.uk/learn-about-the-holocaust-and-genocides/nazi-persecution/" TargetMode="External"/><Relationship Id="rId4" Type="http://schemas.openxmlformats.org/officeDocument/2006/relationships/hyperlink" Target="https://www.hmd.org.uk/learn-about-the-holocaust-and-genocides/the-holocau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3D761-9330-0174-9BB5-0012CA48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3" y="685510"/>
            <a:ext cx="3429514" cy="235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CEC1E-C9C2-5951-7540-438A5E30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7" y="3429001"/>
            <a:ext cx="3429514" cy="2415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05CDE4-4E24-6791-68DF-403129948746}"/>
              </a:ext>
            </a:extLst>
          </p:cNvPr>
          <p:cNvSpPr txBox="1"/>
          <p:nvPr/>
        </p:nvSpPr>
        <p:spPr>
          <a:xfrm>
            <a:off x="4850780" y="52482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Holocaust Memorial Day</a:t>
            </a:r>
          </a:p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      January 27</a:t>
            </a:r>
            <a:r>
              <a:rPr lang="en-GB" b="1" baseline="30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th</a:t>
            </a:r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63B16-31E8-8DF4-AD76-62F578768C0E}"/>
              </a:ext>
            </a:extLst>
          </p:cNvPr>
          <p:cNvSpPr txBox="1"/>
          <p:nvPr/>
        </p:nvSpPr>
        <p:spPr>
          <a:xfrm>
            <a:off x="4054361" y="1171153"/>
            <a:ext cx="43754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</a:rPr>
              <a:t>We promote and support Holocaust Memorial Day on 27</a:t>
            </a:r>
            <a:r>
              <a:rPr lang="en-GB" sz="1600" b="0" i="0" baseline="30000" dirty="0">
                <a:effectLst/>
              </a:rPr>
              <a:t>th</a:t>
            </a:r>
            <a:r>
              <a:rPr lang="en-GB" sz="1600" b="0" i="0" dirty="0">
                <a:effectLst/>
              </a:rPr>
              <a:t>  January to remember the six million Jews murdered during the </a:t>
            </a:r>
            <a:r>
              <a:rPr lang="en-GB" sz="16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Holocaust</a:t>
            </a:r>
            <a:r>
              <a:rPr lang="en-GB" sz="1600" b="0" i="0" dirty="0">
                <a:effectLst/>
              </a:rPr>
              <a:t>, alongside the millions of other people killed under </a:t>
            </a:r>
            <a:r>
              <a:rPr lang="en-GB" sz="1600" b="0" i="0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Nazi persecution of other groups</a:t>
            </a:r>
            <a:r>
              <a:rPr lang="en-GB" sz="1600" b="0" i="0" dirty="0">
                <a:effectLst/>
              </a:rPr>
              <a:t> and in genocides that followed in </a:t>
            </a:r>
            <a:r>
              <a:rPr lang="en-GB" sz="1600" b="0" i="0" u="sng" dirty="0">
                <a:effectLst/>
              </a:rPr>
              <a:t>Cambodia, Rwanda, Bosnia and Darfur.</a:t>
            </a:r>
          </a:p>
          <a:p>
            <a:endParaRPr lang="en-GB" sz="1600" b="0" i="0" u="sng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This year the theme is: </a:t>
            </a:r>
          </a:p>
          <a:p>
            <a:r>
              <a:rPr lang="en-GB" sz="1600" b="1" dirty="0"/>
              <a:t>                  </a:t>
            </a:r>
            <a:r>
              <a:rPr lang="en-GB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The Fragility of Freedom.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 every genocide that has taken place, those who are targeted for persecution have had their freedom restricted and removed, before many of them are murdered.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If we all work together to stop discrimination and prejudice, then we hope that </a:t>
            </a:r>
            <a:r>
              <a:rPr lang="en-GB" sz="1600" b="1" dirty="0"/>
              <a:t>freedom for all will be achieved, </a:t>
            </a:r>
            <a:r>
              <a:rPr lang="en-GB" sz="1600" dirty="0"/>
              <a:t>and</a:t>
            </a:r>
            <a:r>
              <a:rPr lang="en-GB" sz="1600" b="1" dirty="0"/>
              <a:t> </a:t>
            </a:r>
            <a:r>
              <a:rPr lang="en-GB" sz="1600" dirty="0"/>
              <a:t>all genocides will end.</a:t>
            </a:r>
            <a:r>
              <a:rPr lang="en-GB" sz="1600" dirty="0">
                <a:hlinkClick r:id="rId6"/>
              </a:rPr>
              <a:t>                       HMD-2024-Theme-Vision.pdf</a:t>
            </a:r>
            <a:r>
              <a:rPr lang="en-GB" sz="1600" dirty="0"/>
              <a:t> 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0370791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PSP-PowerPoint-2023-09-Secondary" id="{FE1186AB-2615-4840-BD97-166E829F4EE9}" vid="{512C2322-D9E9-DE40-B3C3-3DC9D6D84F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FF5FE6785AA40846AB1253DBE649E" ma:contentTypeVersion="11" ma:contentTypeDescription="Create a new document." ma:contentTypeScope="" ma:versionID="602ba5a7129c3cb4b3f296291c781da4">
  <xsd:schema xmlns:xsd="http://www.w3.org/2001/XMLSchema" xmlns:xs="http://www.w3.org/2001/XMLSchema" xmlns:p="http://schemas.microsoft.com/office/2006/metadata/properties" xmlns:ns3="ab26a668-8116-42e5-b73c-025f9cb39ddf" targetNamespace="http://schemas.microsoft.com/office/2006/metadata/properties" ma:root="true" ma:fieldsID="db2a4da22e745ea16b97bbf51f16a8c1" ns3:_="">
    <xsd:import namespace="ab26a668-8116-42e5-b73c-025f9cb39d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668-8116-42e5-b73c-025f9cb39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F7B6A6-B9A0-4071-BEA0-91A299F7A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668-8116-42e5-b73c-025f9cb39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CA2EE9-AF9F-42A9-BE93-B85D5F8030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3E7FE6-72D1-4735-9F0C-3F70024758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WPSP-PowerPoint-2023-09-Secondary</Template>
  <TotalTime>8</TotalTime>
  <Words>128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PowerPoint-2015-Safety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</dc:title>
  <dc:creator>McCready,Faith swp55221</dc:creator>
  <cp:lastModifiedBy>Andy Holland</cp:lastModifiedBy>
  <cp:revision>4</cp:revision>
  <cp:lastPrinted>2021-11-08T14:24:17Z</cp:lastPrinted>
  <dcterms:created xsi:type="dcterms:W3CDTF">2024-01-23T19:18:28Z</dcterms:created>
  <dcterms:modified xsi:type="dcterms:W3CDTF">2024-01-26T08:59:11Z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2021-09-27T23:20:58Z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4fe87289-d69f-4c16-939d-9b30ccd02ffa</vt:lpwstr>
  </property>
  <property fmtid="{D5CDD505-2E9C-101B-9397-08002B2CF9AE}" pid="8" name="MSIP_Label_66cf8fe5-b7b7-4df7-b38d-1c61ac2f6639_ContentBits">
    <vt:lpwstr>0</vt:lpwstr>
  </property>
  <property fmtid="{D5CDD505-2E9C-101B-9397-08002B2CF9AE}" pid="9" name="MSIP_Label_7beefdff-6834-454f-be00-a68b5bc5f471_Enabled">
    <vt:lpwstr>true</vt:lpwstr>
  </property>
  <property fmtid="{D5CDD505-2E9C-101B-9397-08002B2CF9AE}" pid="10" name="MSIP_Label_7beefdff-6834-454f-be00-a68b5bc5f471_SetDate">
    <vt:lpwstr>2021-11-08T15:37:00Z</vt:lpwstr>
  </property>
  <property fmtid="{D5CDD505-2E9C-101B-9397-08002B2CF9AE}" pid="11" name="MSIP_Label_7beefdff-6834-454f-be00-a68b5bc5f471_Method">
    <vt:lpwstr>Standard</vt:lpwstr>
  </property>
  <property fmtid="{D5CDD505-2E9C-101B-9397-08002B2CF9AE}" pid="12" name="MSIP_Label_7beefdff-6834-454f-be00-a68b5bc5f471_Name">
    <vt:lpwstr>OFFICIAL</vt:lpwstr>
  </property>
  <property fmtid="{D5CDD505-2E9C-101B-9397-08002B2CF9AE}" pid="13" name="MSIP_Label_7beefdff-6834-454f-be00-a68b5bc5f471_SiteId">
    <vt:lpwstr>39683655-1d97-4b22-be8c-246da0f47a41</vt:lpwstr>
  </property>
  <property fmtid="{D5CDD505-2E9C-101B-9397-08002B2CF9AE}" pid="14" name="MSIP_Label_7beefdff-6834-454f-be00-a68b5bc5f471_ActionId">
    <vt:lpwstr>daf163ca-281d-449e-ada0-7846f46138d4</vt:lpwstr>
  </property>
  <property fmtid="{D5CDD505-2E9C-101B-9397-08002B2CF9AE}" pid="15" name="MSIP_Label_7beefdff-6834-454f-be00-a68b5bc5f471_ContentBits">
    <vt:lpwstr>0</vt:lpwstr>
  </property>
  <property fmtid="{D5CDD505-2E9C-101B-9397-08002B2CF9AE}" pid="16" name="ContentTypeId">
    <vt:lpwstr>0x0101003D2FF5FE6785AA40846AB1253DBE649E</vt:lpwstr>
  </property>
  <property fmtid="{D5CDD505-2E9C-101B-9397-08002B2CF9AE}" pid="17" name="MSIP_Label_f2acd28b-79a3-4a0f-b0ff-4b75658b1549_Enabled">
    <vt:lpwstr>true</vt:lpwstr>
  </property>
  <property fmtid="{D5CDD505-2E9C-101B-9397-08002B2CF9AE}" pid="18" name="MSIP_Label_f2acd28b-79a3-4a0f-b0ff-4b75658b1549_SetDate">
    <vt:lpwstr>2022-03-02T13:29:26Z</vt:lpwstr>
  </property>
  <property fmtid="{D5CDD505-2E9C-101B-9397-08002B2CF9AE}" pid="19" name="MSIP_Label_f2acd28b-79a3-4a0f-b0ff-4b75658b1549_Method">
    <vt:lpwstr>Standard</vt:lpwstr>
  </property>
  <property fmtid="{D5CDD505-2E9C-101B-9397-08002B2CF9AE}" pid="20" name="MSIP_Label_f2acd28b-79a3-4a0f-b0ff-4b75658b1549_Name">
    <vt:lpwstr>OFFICIAL</vt:lpwstr>
  </property>
  <property fmtid="{D5CDD505-2E9C-101B-9397-08002B2CF9AE}" pid="21" name="MSIP_Label_f2acd28b-79a3-4a0f-b0ff-4b75658b1549_SiteId">
    <vt:lpwstr>e46c8472-ef5d-4b63-bc74-4a60db42c371</vt:lpwstr>
  </property>
  <property fmtid="{D5CDD505-2E9C-101B-9397-08002B2CF9AE}" pid="22" name="MSIP_Label_f2acd28b-79a3-4a0f-b0ff-4b75658b1549_ActionId">
    <vt:lpwstr>87cb9ded-e10d-4a21-8e69-19137a06ad69</vt:lpwstr>
  </property>
  <property fmtid="{D5CDD505-2E9C-101B-9397-08002B2CF9AE}" pid="23" name="MSIP_Label_f2acd28b-79a3-4a0f-b0ff-4b75658b1549_ContentBits">
    <vt:lpwstr>0</vt:lpwstr>
  </property>
</Properties>
</file>