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323" r:id="rId5"/>
    <p:sldId id="257" r:id="rId6"/>
    <p:sldId id="259" r:id="rId7"/>
    <p:sldId id="270" r:id="rId8"/>
    <p:sldId id="334" r:id="rId9"/>
    <p:sldId id="339" r:id="rId10"/>
    <p:sldId id="342" r:id="rId11"/>
    <p:sldId id="340" r:id="rId12"/>
    <p:sldId id="341" r:id="rId13"/>
    <p:sldId id="317" r:id="rId14"/>
    <p:sldId id="333" r:id="rId15"/>
    <p:sldId id="262" r:id="rId1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6FD"/>
    <a:srgbClr val="ACD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63" autoAdjust="0"/>
    <p:restoredTop sz="86386" autoAdjust="0"/>
  </p:normalViewPr>
  <p:slideViewPr>
    <p:cSldViewPr snapToGrid="0" snapToObjects="1">
      <p:cViewPr varScale="1">
        <p:scale>
          <a:sx n="127" d="100"/>
          <a:sy n="127" d="100"/>
        </p:scale>
        <p:origin x="200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D8031-35CD-C140-BEA7-B0281B2978D7}" type="datetimeFigureOut">
              <a:rPr lang="en-US" smtClean="0"/>
              <a:t>10/11/23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C802A-4528-AE40-B407-B3D09B86A3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1668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52F4F-A629-BE44-91F1-81722875E4F0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7E489-703B-FC4A-A3AE-91BA4382C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857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7E489-703B-FC4A-A3AE-91BA4382C5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6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7E489-703B-FC4A-A3AE-91BA4382C5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6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7E489-703B-FC4A-A3AE-91BA4382C5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77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7E489-703B-FC4A-A3AE-91BA4382C5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7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7E489-703B-FC4A-A3AE-91BA4382C5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45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Z:\Downloads\images\Screen-Hills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1" r="26943"/>
          <a:stretch/>
        </p:blipFill>
        <p:spPr bwMode="auto">
          <a:xfrm>
            <a:off x="1" y="4623758"/>
            <a:ext cx="9144000" cy="22342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9781" y="189780"/>
            <a:ext cx="8764438" cy="222523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cy-GB" noProof="0" dirty="0"/>
              <a:t>» Cymraeg / Teitl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9781" y="2415015"/>
            <a:ext cx="8764438" cy="2225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4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» English /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05548" y="5931067"/>
            <a:ext cx="7743560" cy="312170"/>
          </a:xfrm>
        </p:spPr>
        <p:txBody>
          <a:bodyPr/>
          <a:lstStyle>
            <a:lvl1pPr algn="ctr">
              <a:defRPr/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BEB8-FF74-1A46-B145-BC8D37F99235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20" name="Picture 7" descr="Z:\Google Drive\Logos\Welsh_Government_Logo_Black-RENDERED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6" y="4886326"/>
            <a:ext cx="1165774" cy="1165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Z:\Downloads\images\Crest_DPP_30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306" y="4971403"/>
            <a:ext cx="857300" cy="959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Z:\Downloads\images\Crest_GWP_300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832" y="4971403"/>
            <a:ext cx="857300" cy="959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Z:\Downloads\images\Crest_NWP_300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358" y="4971403"/>
            <a:ext cx="857300" cy="959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Z:\Downloads\images\Crest_SWP_300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884" y="4971403"/>
            <a:ext cx="857300" cy="959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7185686" y="6263610"/>
            <a:ext cx="1244472" cy="312170"/>
          </a:xfrm>
        </p:spPr>
        <p:txBody>
          <a:bodyPr/>
          <a:lstStyle/>
          <a:p>
            <a:fld id="{110AE7D1-6754-474F-8D4A-A133102F4C7D}" type="datetimeFigureOut">
              <a:rPr lang="en-GB" noProof="0" smtClean="0"/>
              <a:t>11/10/2023</a:t>
            </a:fld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0AD202-E08B-7146-88BB-66CB76E8AA3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750411" y="4892010"/>
            <a:ext cx="2298697" cy="116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25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ingual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E7D1-6754-474F-8D4A-A133102F4C7D}" type="datetimeFigureOut">
              <a:rPr lang="en-GB" noProof="0" smtClean="0"/>
              <a:t>11/10/2023</a:t>
            </a:fld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BEB8-FF74-1A46-B145-BC8D37F9923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E0F0629-727C-CA4A-A9D2-9D91860719C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6964" y="506291"/>
            <a:ext cx="3962112" cy="11093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y-GB" noProof="0" dirty="0"/>
              <a:t>»Teitl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401838C-7851-7148-9489-E440F663BDA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31040" y="506291"/>
            <a:ext cx="3958230" cy="11093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»Title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6BFE964-5424-9E4C-BCAB-CB89193016A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0847" y="1684627"/>
            <a:ext cx="3962112" cy="437214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y-GB" noProof="0" dirty="0"/>
              <a:t>» Cymraeg / Colofn 1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1AE2F3D2-91A1-2142-8B12-56F21A2B4F2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634923" y="1684627"/>
            <a:ext cx="3958230" cy="4372142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» English / Column 2</a:t>
            </a:r>
          </a:p>
        </p:txBody>
      </p:sp>
    </p:spTree>
    <p:extLst>
      <p:ext uri="{BB962C8B-B14F-4D97-AF65-F5344CB8AC3E}">
        <p14:creationId xmlns:p14="http://schemas.microsoft.com/office/powerpoint/2010/main" val="1841906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ingual Columns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631040" y="506291"/>
            <a:ext cx="3958230" cy="55504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46964" y="506291"/>
            <a:ext cx="3962112" cy="5550478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E7D1-6754-474F-8D4A-A133102F4C7D}" type="datetimeFigureOut">
              <a:rPr lang="en-GB" noProof="0" smtClean="0"/>
              <a:t>11/10/2023</a:t>
            </a:fld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BEB8-FF74-1A46-B145-BC8D37F9923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46964" y="506291"/>
            <a:ext cx="3962112" cy="11093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y-GB" noProof="0" dirty="0"/>
              <a:t>»Teitl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31040" y="506291"/>
            <a:ext cx="3958230" cy="11093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»Title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847" y="1684627"/>
            <a:ext cx="3962112" cy="437214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y-GB" noProof="0" dirty="0"/>
              <a:t>» Cymraeg / Colofn 1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34923" y="1684627"/>
            <a:ext cx="3958230" cy="4372142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» English / Column 2</a:t>
            </a:r>
          </a:p>
        </p:txBody>
      </p:sp>
    </p:spTree>
    <p:extLst>
      <p:ext uri="{BB962C8B-B14F-4D97-AF65-F5344CB8AC3E}">
        <p14:creationId xmlns:p14="http://schemas.microsoft.com/office/powerpoint/2010/main" val="3574464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E7D1-6754-474F-8D4A-A133102F4C7D}" type="datetimeFigureOut">
              <a:rPr lang="en-GB" noProof="0" smtClean="0"/>
              <a:t>11/10/2023</a:t>
            </a:fld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BEB8-FF74-1A46-B145-BC8D37F9923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546437" y="2444728"/>
            <a:ext cx="8042960" cy="37322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46438" y="506290"/>
            <a:ext cx="8042960" cy="9368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4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y-GB" noProof="0" dirty="0"/>
              <a:t>»Teitl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546438" y="1488915"/>
            <a:ext cx="8042959" cy="910014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Font typeface="Arial" pitchFamily="34" charset="0"/>
              <a:buNone/>
              <a:defRPr>
                <a:solidFill>
                  <a:schemeClr val="tx2"/>
                </a:solidFill>
              </a:defRPr>
            </a:lvl2pPr>
            <a:lvl3pPr marL="914400" indent="0">
              <a:buFont typeface="Arial" pitchFamily="34" charset="0"/>
              <a:buNone/>
              <a:defRPr>
                <a:solidFill>
                  <a:schemeClr val="tx2"/>
                </a:solidFill>
              </a:defRPr>
            </a:lvl3pPr>
            <a:lvl4pPr marL="1371600" indent="0">
              <a:buFont typeface="Arial" pitchFamily="34" charset="0"/>
              <a:buNone/>
              <a:defRPr>
                <a:solidFill>
                  <a:schemeClr val="tx2"/>
                </a:solidFill>
              </a:defRPr>
            </a:lvl4pPr>
            <a:lvl5pPr marL="1828800" indent="0">
              <a:buFont typeface="Arial" pitchFamily="34" charset="0"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y-GB" noProof="0" dirty="0"/>
              <a:t>» Testun</a:t>
            </a:r>
          </a:p>
        </p:txBody>
      </p:sp>
    </p:spTree>
    <p:extLst>
      <p:ext uri="{BB962C8B-B14F-4D97-AF65-F5344CB8AC3E}">
        <p14:creationId xmlns:p14="http://schemas.microsoft.com/office/powerpoint/2010/main" val="2018937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E7D1-6754-474F-8D4A-A133102F4C7D}" type="datetimeFigureOut">
              <a:rPr lang="en-GB" noProof="0" smtClean="0"/>
              <a:t>11/10/2023</a:t>
            </a:fld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BEB8-FF74-1A46-B145-BC8D37F9923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626E836-9D17-404C-9120-F7183A977F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6437" y="515877"/>
            <a:ext cx="3962639" cy="9186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y-GB" noProof="0" dirty="0"/>
              <a:t>»Teitl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CD0EC58-EAC4-5040-9917-9EB290DB3E8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34922" y="515877"/>
            <a:ext cx="3954347" cy="9186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»Title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3D30D2E-9CFA-CA44-8AD5-80D112AF24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6964" y="1480302"/>
            <a:ext cx="3966299" cy="9186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Font typeface="Arial" pitchFamily="34" charset="0"/>
              <a:buNone/>
              <a:defRPr>
                <a:solidFill>
                  <a:schemeClr val="tx2"/>
                </a:solidFill>
              </a:defRPr>
            </a:lvl2pPr>
            <a:lvl3pPr marL="914400" indent="0">
              <a:buFont typeface="Arial" pitchFamily="34" charset="0"/>
              <a:buNone/>
              <a:defRPr>
                <a:solidFill>
                  <a:schemeClr val="tx2"/>
                </a:solidFill>
              </a:defRPr>
            </a:lvl3pPr>
            <a:lvl4pPr marL="1371600" indent="0">
              <a:buFont typeface="Arial" pitchFamily="34" charset="0"/>
              <a:buNone/>
              <a:defRPr>
                <a:solidFill>
                  <a:schemeClr val="tx2"/>
                </a:solidFill>
              </a:defRPr>
            </a:lvl4pPr>
            <a:lvl5pPr marL="1828800" indent="0">
              <a:buFont typeface="Arial" pitchFamily="34" charset="0"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y-GB" noProof="0" dirty="0"/>
              <a:t>» Testun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4E143C7-A5C8-A246-BC53-B1C4F1B3F8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31398" y="1480302"/>
            <a:ext cx="3958000" cy="918627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Font typeface="Arial" pitchFamily="34" charset="0"/>
              <a:buNone/>
              <a:defRPr>
                <a:solidFill>
                  <a:schemeClr val="tx2"/>
                </a:solidFill>
              </a:defRPr>
            </a:lvl2pPr>
            <a:lvl3pPr marL="914400" indent="0">
              <a:buFont typeface="Arial" pitchFamily="34" charset="0"/>
              <a:buNone/>
              <a:defRPr>
                <a:solidFill>
                  <a:schemeClr val="tx2"/>
                </a:solidFill>
              </a:defRPr>
            </a:lvl3pPr>
            <a:lvl4pPr marL="1371600" indent="0">
              <a:buFont typeface="Arial" pitchFamily="34" charset="0"/>
              <a:buNone/>
              <a:defRPr>
                <a:solidFill>
                  <a:schemeClr val="tx2"/>
                </a:solidFill>
              </a:defRPr>
            </a:lvl4pPr>
            <a:lvl5pPr marL="1828800" indent="0">
              <a:buFont typeface="Arial" pitchFamily="34" charset="0"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noProof="0" dirty="0"/>
              <a:t>» Text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7FD5C7E-3841-1247-8695-81F14BE9728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0320" y="2444728"/>
            <a:ext cx="3962639" cy="362818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y-GB" noProof="0" dirty="0"/>
              <a:t>» Cynnwys 1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39350373-8BA4-C148-9F1B-BB6B93BF155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634922" y="2444727"/>
            <a:ext cx="3954347" cy="3628183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» Content 2</a:t>
            </a:r>
          </a:p>
        </p:txBody>
      </p:sp>
    </p:spTree>
    <p:extLst>
      <p:ext uri="{BB962C8B-B14F-4D97-AF65-F5344CB8AC3E}">
        <p14:creationId xmlns:p14="http://schemas.microsoft.com/office/powerpoint/2010/main" val="1439066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E7D1-6754-474F-8D4A-A133102F4C7D}" type="datetimeFigureOut">
              <a:rPr lang="en-GB" noProof="0" smtClean="0"/>
              <a:t>11/10/2023</a:t>
            </a:fld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BEB8-FF74-1A46-B145-BC8D37F9923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EC4B0D-2BD5-B640-81A1-AAA6D1DF6E7A}"/>
              </a:ext>
            </a:extLst>
          </p:cNvPr>
          <p:cNvSpPr/>
          <p:nvPr userDrawn="1"/>
        </p:nvSpPr>
        <p:spPr>
          <a:xfrm>
            <a:off x="4631040" y="506291"/>
            <a:ext cx="3958230" cy="55504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3F2D8F-979C-DA4D-BAF9-CE1AF976B9B3}"/>
              </a:ext>
            </a:extLst>
          </p:cNvPr>
          <p:cNvSpPr/>
          <p:nvPr userDrawn="1"/>
        </p:nvSpPr>
        <p:spPr>
          <a:xfrm>
            <a:off x="546964" y="506291"/>
            <a:ext cx="3962112" cy="5550478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46437" y="515877"/>
            <a:ext cx="3962639" cy="9186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y-GB" noProof="0" dirty="0"/>
              <a:t>»Teitl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34922" y="515877"/>
            <a:ext cx="3954347" cy="9186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»Title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46964" y="1480302"/>
            <a:ext cx="3966299" cy="9186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Font typeface="Arial" pitchFamily="34" charset="0"/>
              <a:buNone/>
              <a:defRPr>
                <a:solidFill>
                  <a:schemeClr val="tx2"/>
                </a:solidFill>
              </a:defRPr>
            </a:lvl2pPr>
            <a:lvl3pPr marL="914400" indent="0">
              <a:buFont typeface="Arial" pitchFamily="34" charset="0"/>
              <a:buNone/>
              <a:defRPr>
                <a:solidFill>
                  <a:schemeClr val="tx2"/>
                </a:solidFill>
              </a:defRPr>
            </a:lvl3pPr>
            <a:lvl4pPr marL="1371600" indent="0">
              <a:buFont typeface="Arial" pitchFamily="34" charset="0"/>
              <a:buNone/>
              <a:defRPr>
                <a:solidFill>
                  <a:schemeClr val="tx2"/>
                </a:solidFill>
              </a:defRPr>
            </a:lvl4pPr>
            <a:lvl5pPr marL="1828800" indent="0">
              <a:buFont typeface="Arial" pitchFamily="34" charset="0"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y-GB" noProof="0" dirty="0"/>
              <a:t>» Testun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31398" y="1480302"/>
            <a:ext cx="3958000" cy="918627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Font typeface="Arial" pitchFamily="34" charset="0"/>
              <a:buNone/>
              <a:defRPr>
                <a:solidFill>
                  <a:schemeClr val="tx2"/>
                </a:solidFill>
              </a:defRPr>
            </a:lvl2pPr>
            <a:lvl3pPr marL="914400" indent="0">
              <a:buFont typeface="Arial" pitchFamily="34" charset="0"/>
              <a:buNone/>
              <a:defRPr>
                <a:solidFill>
                  <a:schemeClr val="tx2"/>
                </a:solidFill>
              </a:defRPr>
            </a:lvl3pPr>
            <a:lvl4pPr marL="1371600" indent="0">
              <a:buFont typeface="Arial" pitchFamily="34" charset="0"/>
              <a:buNone/>
              <a:defRPr>
                <a:solidFill>
                  <a:schemeClr val="tx2"/>
                </a:solidFill>
              </a:defRPr>
            </a:lvl4pPr>
            <a:lvl5pPr marL="1828800" indent="0">
              <a:buFont typeface="Arial" pitchFamily="34" charset="0"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noProof="0" dirty="0"/>
              <a:t>» Text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320" y="2444728"/>
            <a:ext cx="3962639" cy="362818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y-GB" noProof="0" dirty="0"/>
              <a:t>» Cynnwys 1</a:t>
            </a:r>
          </a:p>
        </p:txBody>
      </p:sp>
      <p:sp>
        <p:nvSpPr>
          <p:cNvPr id="2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34922" y="2444727"/>
            <a:ext cx="3954347" cy="3628183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» Content 2</a:t>
            </a:r>
          </a:p>
        </p:txBody>
      </p:sp>
    </p:spTree>
    <p:extLst>
      <p:ext uri="{BB962C8B-B14F-4D97-AF65-F5344CB8AC3E}">
        <p14:creationId xmlns:p14="http://schemas.microsoft.com/office/powerpoint/2010/main" val="2698100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ingual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E7D1-6754-474F-8D4A-A133102F4C7D}" type="datetimeFigureOut">
              <a:rPr lang="en-GB" noProof="0" smtClean="0"/>
              <a:t>11/10/2023</a:t>
            </a:fld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BEB8-FF74-1A46-B145-BC8D37F9923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AE0D7BD-82AB-6446-AEC3-E4CF282528D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6964" y="506291"/>
            <a:ext cx="3962112" cy="11093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y-GB" noProof="0" dirty="0"/>
              <a:t>»Teitl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A537E28-D66B-5546-A919-5A35CA1685C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31040" y="506291"/>
            <a:ext cx="3958230" cy="11093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»Title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2841481-6A28-1547-879F-C95A66E835C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0846" y="1684627"/>
            <a:ext cx="8042305" cy="437214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y-GB" noProof="0" dirty="0"/>
              <a:t>» Cynnwys</a:t>
            </a:r>
          </a:p>
        </p:txBody>
      </p:sp>
    </p:spTree>
    <p:extLst>
      <p:ext uri="{BB962C8B-B14F-4D97-AF65-F5344CB8AC3E}">
        <p14:creationId xmlns:p14="http://schemas.microsoft.com/office/powerpoint/2010/main" val="2066699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ingual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E7D1-6754-474F-8D4A-A133102F4C7D}" type="datetimeFigureOut">
              <a:rPr lang="en-GB" noProof="0" smtClean="0"/>
              <a:t>11/10/2023</a:t>
            </a:fld>
            <a:endParaRPr lang="en-GB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BEB8-FF74-1A46-B145-BC8D37F9923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71F9830-CB04-514E-866D-7498D4D51BC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6276" y="506289"/>
            <a:ext cx="8047560" cy="1109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cy-GB" sz="4400" b="1" noProof="0" dirty="0" smtClean="0">
                <a:solidFill>
                  <a:schemeClr val="tx2"/>
                </a:solidFill>
              </a:defRPr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cy-GB" noProof="0" dirty="0"/>
              <a:t>»Teitl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A8344C0-439E-EA48-978B-75F12D10FB6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50186" y="4963584"/>
            <a:ext cx="8043580" cy="1109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GB" sz="4400" b="1" baseline="0" noProof="0" dirty="0" smtClean="0"/>
            </a:lvl1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GB" noProof="0" dirty="0"/>
              <a:t>»Title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63EE9ED-028C-9149-85BA-3781657EC2E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6964" y="1710887"/>
            <a:ext cx="8046188" cy="31508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94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ingual Caption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46276" y="506289"/>
            <a:ext cx="8047560" cy="1109326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y-GB" noProof="0" dirty="0"/>
              <a:t>»Teitl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50186" y="4963584"/>
            <a:ext cx="8043580" cy="11093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»Title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E7D1-6754-474F-8D4A-A133102F4C7D}" type="datetimeFigureOut">
              <a:rPr lang="en-GB" noProof="0" smtClean="0"/>
              <a:t>11/10/2023</a:t>
            </a:fld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BEB8-FF74-1A46-B145-BC8D37F9923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/>
          </p:nvPr>
        </p:nvSpPr>
        <p:spPr>
          <a:xfrm>
            <a:off x="546964" y="1710887"/>
            <a:ext cx="8046188" cy="31508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8969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E7D1-6754-474F-8D4A-A133102F4C7D}" type="datetimeFigureOut">
              <a:rPr lang="en-GB" noProof="0" smtClean="0"/>
              <a:t>11/10/2023</a:t>
            </a:fld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BEB8-FF74-1A46-B145-BC8D37F9923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7C55A6-BA57-C342-AD07-ECF55D261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963" y="506289"/>
            <a:ext cx="8046189" cy="1109326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cy-GB" noProof="0" dirty="0"/>
              <a:t>»Teitl</a:t>
            </a:r>
          </a:p>
        </p:txBody>
      </p:sp>
    </p:spTree>
    <p:extLst>
      <p:ext uri="{BB962C8B-B14F-4D97-AF65-F5344CB8AC3E}">
        <p14:creationId xmlns:p14="http://schemas.microsoft.com/office/powerpoint/2010/main" val="105245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- Po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Z:\Downloads\images\Screen-Hills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1" r="26943"/>
          <a:stretch/>
        </p:blipFill>
        <p:spPr bwMode="auto">
          <a:xfrm>
            <a:off x="1" y="4623758"/>
            <a:ext cx="9144000" cy="22342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Z:\Google Drive\Logos\Battenburg-t-47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278"/>
            <a:ext cx="9144000" cy="5836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9781" y="888520"/>
            <a:ext cx="8764438" cy="181116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cy-GB" noProof="0" dirty="0"/>
              <a:t>» Cymraeg / Teitl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9781" y="2699685"/>
            <a:ext cx="8764438" cy="18122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4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» English /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85686" y="6263610"/>
            <a:ext cx="1244472" cy="312170"/>
          </a:xfrm>
        </p:spPr>
        <p:txBody>
          <a:bodyPr/>
          <a:lstStyle/>
          <a:p>
            <a:fld id="{110AE7D1-6754-474F-8D4A-A133102F4C7D}" type="datetimeFigureOut">
              <a:rPr lang="en-GB" noProof="0" smtClean="0"/>
              <a:t>11/10/2023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05548" y="5931067"/>
            <a:ext cx="7743560" cy="312170"/>
          </a:xfrm>
        </p:spPr>
        <p:txBody>
          <a:bodyPr/>
          <a:lstStyle>
            <a:lvl1pPr algn="ctr">
              <a:defRPr/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BEB8-FF74-1A46-B145-BC8D37F99235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15" name="Picture 7" descr="Z:\Google Drive\Logos\Welsh_Government_Logo_Black-RENDERED.png">
            <a:extLst>
              <a:ext uri="{FF2B5EF4-FFF2-40B4-BE49-F238E27FC236}">
                <a16:creationId xmlns:a16="http://schemas.microsoft.com/office/drawing/2014/main" id="{F76FD12A-D6A7-4C46-89C8-3D9FFBE279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6" y="4886326"/>
            <a:ext cx="1165774" cy="1165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Z:\Downloads\images\Crest_DPP_300.png">
            <a:extLst>
              <a:ext uri="{FF2B5EF4-FFF2-40B4-BE49-F238E27FC236}">
                <a16:creationId xmlns:a16="http://schemas.microsoft.com/office/drawing/2014/main" id="{705944DF-DDF2-3D44-B5C0-B09CC10E32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306" y="4971403"/>
            <a:ext cx="857300" cy="959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Z:\Downloads\images\Crest_GWP_300.png">
            <a:extLst>
              <a:ext uri="{FF2B5EF4-FFF2-40B4-BE49-F238E27FC236}">
                <a16:creationId xmlns:a16="http://schemas.microsoft.com/office/drawing/2014/main" id="{EBC1E940-71BE-D048-BDC5-FC13B16B01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832" y="4971403"/>
            <a:ext cx="857300" cy="959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Z:\Downloads\images\Crest_NWP_300.png">
            <a:extLst>
              <a:ext uri="{FF2B5EF4-FFF2-40B4-BE49-F238E27FC236}">
                <a16:creationId xmlns:a16="http://schemas.microsoft.com/office/drawing/2014/main" id="{3384BB33-9BE3-494E-8C24-2C54160A52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358" y="4971403"/>
            <a:ext cx="857300" cy="959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Z:\Downloads\images\Crest_SWP_300.png">
            <a:extLst>
              <a:ext uri="{FF2B5EF4-FFF2-40B4-BE49-F238E27FC236}">
                <a16:creationId xmlns:a16="http://schemas.microsoft.com/office/drawing/2014/main" id="{9EF4F712-558F-CA4A-AD72-3A66297F5E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884" y="4971403"/>
            <a:ext cx="857300" cy="959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DEA179-2F87-7D44-9BCE-F3121E74F47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50411" y="4892010"/>
            <a:ext cx="2298697" cy="116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15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- AWSLCP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Z:\Downloads\images\Screen-Hills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1" r="26943"/>
          <a:stretch/>
        </p:blipFill>
        <p:spPr bwMode="auto">
          <a:xfrm>
            <a:off x="1" y="4623758"/>
            <a:ext cx="9144000" cy="22342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9781" y="189780"/>
            <a:ext cx="8764438" cy="222523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cy-GB" noProof="0" dirty="0"/>
              <a:t>» Cymraeg / Teitl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9781" y="2415015"/>
            <a:ext cx="8764438" cy="2225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4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» English /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05548" y="5931067"/>
            <a:ext cx="7743560" cy="312170"/>
          </a:xfrm>
        </p:spPr>
        <p:txBody>
          <a:bodyPr/>
          <a:lstStyle>
            <a:lvl1pPr algn="ctr">
              <a:defRPr/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BEB8-FF74-1A46-B145-BC8D37F9923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7185686" y="6263610"/>
            <a:ext cx="1244472" cy="312170"/>
          </a:xfrm>
        </p:spPr>
        <p:txBody>
          <a:bodyPr/>
          <a:lstStyle/>
          <a:p>
            <a:fld id="{110AE7D1-6754-474F-8D4A-A133102F4C7D}" type="datetimeFigureOut">
              <a:rPr lang="en-GB" noProof="0" smtClean="0"/>
              <a:t>11/10/2023</a:t>
            </a:fld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D8183E-30B0-394B-8420-335C49FC68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50411" y="4892010"/>
            <a:ext cx="2298697" cy="116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81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0950" y="6263610"/>
            <a:ext cx="3849971" cy="312170"/>
          </a:xfrm>
        </p:spPr>
        <p:txBody>
          <a:bodyPr/>
          <a:lstStyle>
            <a:lvl1pPr algn="r">
              <a:defRPr/>
            </a:lvl1pPr>
          </a:lstStyle>
          <a:p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6963" y="482974"/>
            <a:ext cx="8046189" cy="2808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cy-GB" noProof="0" dirty="0"/>
              <a:t>» Cymraeg / Pennawd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6963" y="3298945"/>
            <a:ext cx="8046189" cy="280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4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» English / Heading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00950" y="6263610"/>
            <a:ext cx="1244472" cy="312170"/>
          </a:xfrm>
        </p:spPr>
        <p:txBody>
          <a:bodyPr/>
          <a:lstStyle/>
          <a:p>
            <a:fld id="{110AE7D1-6754-474F-8D4A-A133102F4C7D}" type="datetimeFigureOut">
              <a:rPr lang="en-GB" noProof="0" smtClean="0"/>
              <a:t>11/10/2023</a:t>
            </a:fld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BEB8-FF74-1A46-B145-BC8D37F9923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68091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E7D1-6754-474F-8D4A-A133102F4C7D}" type="datetimeFigureOut">
              <a:rPr lang="en-US" smtClean="0"/>
              <a:t>10/11/23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BEB8-FF74-1A46-B145-BC8D37F9923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2" descr="Z:\Downloads\images\Screen-Hills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0" b="17606"/>
          <a:stretch/>
        </p:blipFill>
        <p:spPr bwMode="auto">
          <a:xfrm>
            <a:off x="0" y="5508088"/>
            <a:ext cx="9144000" cy="13499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313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5447ED3B-7CF3-9E4E-9568-3A788FC028A9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424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E7D1-6754-474F-8D4A-A133102F4C7D}" type="datetimeFigureOut">
              <a:rPr lang="en-GB" noProof="0" smtClean="0"/>
              <a:t>11/10/2023</a:t>
            </a:fld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BEB8-FF74-1A46-B145-BC8D37F9923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35460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E7D1-6754-474F-8D4A-A133102F4C7D}" type="datetimeFigureOut">
              <a:rPr lang="en-GB" noProof="0" smtClean="0"/>
              <a:t>11/10/2023</a:t>
            </a:fld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BEB8-FF74-1A46-B145-BC8D37F99235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31CA8A-5D9C-484E-A587-47B1442FC9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963" y="506289"/>
            <a:ext cx="8046189" cy="1109326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cy-GB" noProof="0" dirty="0"/>
              <a:t>»Teitl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7CF1E9E-ED8D-1143-932A-E9F843EAF73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0846" y="1684627"/>
            <a:ext cx="8042305" cy="437214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y-GB" noProof="0" dirty="0"/>
              <a:t>» Cynnwys</a:t>
            </a:r>
          </a:p>
        </p:txBody>
      </p:sp>
    </p:spTree>
    <p:extLst>
      <p:ext uri="{BB962C8B-B14F-4D97-AF65-F5344CB8AC3E}">
        <p14:creationId xmlns:p14="http://schemas.microsoft.com/office/powerpoint/2010/main" val="3968141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ingual Colum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6963" y="506289"/>
            <a:ext cx="8046189" cy="1109326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cy-GB" noProof="0" dirty="0"/>
              <a:t>»Teitl</a:t>
            </a:r>
            <a:r>
              <a:rPr lang="en-GB" noProof="0" dirty="0"/>
              <a:t> - »Title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E7D1-6754-474F-8D4A-A133102F4C7D}" type="datetimeFigureOut">
              <a:rPr lang="en-GB" noProof="0" smtClean="0"/>
              <a:t>11/10/2023</a:t>
            </a:fld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BEB8-FF74-1A46-B145-BC8D37F99235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02974E2-BECE-944F-82E7-F35A427DAC5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0847" y="1684627"/>
            <a:ext cx="3962112" cy="4372142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y-GB" noProof="0" dirty="0"/>
              <a:t>» Cymraeg / Colofn 1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F6C39D8-B829-8345-B787-9FB52ACD894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634923" y="1684627"/>
            <a:ext cx="3958230" cy="4372142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» English / Column 2</a:t>
            </a:r>
          </a:p>
        </p:txBody>
      </p:sp>
    </p:spTree>
    <p:extLst>
      <p:ext uri="{BB962C8B-B14F-4D97-AF65-F5344CB8AC3E}">
        <p14:creationId xmlns:p14="http://schemas.microsoft.com/office/powerpoint/2010/main" val="3036845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CDDF6"/>
            </a:gs>
            <a:gs pos="100000">
              <a:srgbClr val="E8F6FD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96000" y="375425"/>
            <a:ext cx="8352000" cy="5818487"/>
          </a:xfrm>
          <a:prstGeom prst="rect">
            <a:avLst/>
          </a:prstGeom>
          <a:solidFill>
            <a:schemeClr val="bg1"/>
          </a:solidFill>
          <a:ln w="3175" cmpd="sng">
            <a:noFill/>
          </a:ln>
          <a:effectLst>
            <a:innerShdw blurRad="63500" dist="38100" dir="13500000">
              <a:prstClr val="black">
                <a:alpha val="35000"/>
              </a:prstClr>
            </a:inn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47" y="1684624"/>
            <a:ext cx="8042304" cy="4372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6963" y="506287"/>
            <a:ext cx="8046188" cy="110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pic>
        <p:nvPicPr>
          <p:cNvPr id="1026" name="Picture 2" descr="Z:\Downloads\images\Screen-Hills.png"/>
          <p:cNvPicPr>
            <a:picLocks noChangeAspect="1" noChangeArrowheads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0" b="17606"/>
          <a:stretch/>
        </p:blipFill>
        <p:spPr bwMode="auto">
          <a:xfrm>
            <a:off x="0" y="5508088"/>
            <a:ext cx="9144000" cy="13499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88812" y="6263609"/>
            <a:ext cx="3962112" cy="31217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200">
                <a:solidFill>
                  <a:schemeClr val="tx1"/>
                </a:solidFill>
                <a:latin typeface="Comic Sans MS"/>
              </a:defRPr>
            </a:lvl1pPr>
          </a:lstStyle>
          <a:p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88812" y="6263610"/>
            <a:ext cx="1244472" cy="31217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1"/>
                </a:solidFill>
                <a:latin typeface="Comic Sans MS"/>
              </a:defRPr>
            </a:lvl1pPr>
          </a:lstStyle>
          <a:p>
            <a:fld id="{110AE7D1-6754-474F-8D4A-A133102F4C7D}" type="datetimeFigureOut">
              <a:rPr lang="en-GB" noProof="0" smtClean="0"/>
              <a:pPr/>
              <a:t>11/10/2023</a:t>
            </a:fld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flipH="1">
            <a:off x="8450921" y="6263611"/>
            <a:ext cx="606811" cy="31217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1"/>
                </a:solidFill>
                <a:latin typeface="Comic Sans MS"/>
              </a:defRPr>
            </a:lvl1pPr>
          </a:lstStyle>
          <a:p>
            <a:r>
              <a:rPr lang="en-GB" noProof="0" dirty="0"/>
              <a:t>Slide </a:t>
            </a:r>
            <a:fld id="{4BA0BEB8-FF74-1A46-B145-BC8D37F9923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TextBox 8"/>
          <p:cNvSpPr txBox="1"/>
          <p:nvPr/>
        </p:nvSpPr>
        <p:spPr>
          <a:xfrm>
            <a:off x="7253392" y="6478460"/>
            <a:ext cx="1890608" cy="37954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en-US"/>
            </a:defPPr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lvl="0" algn="r"/>
            <a:r>
              <a:rPr lang="cy-GB" sz="700" b="0" baseline="0" noProof="1">
                <a:solidFill>
                  <a:schemeClr val="tx1"/>
                </a:solidFill>
                <a:latin typeface="Comic Sans MS"/>
              </a:rPr>
              <a:t>Hawlfraint Heddlu Gwent 2022</a:t>
            </a:r>
          </a:p>
          <a:p>
            <a:pPr lvl="0" algn="r"/>
            <a:r>
              <a:rPr lang="en-GB" sz="700" b="0" baseline="0" noProof="1">
                <a:solidFill>
                  <a:schemeClr val="tx1"/>
                </a:solidFill>
                <a:latin typeface="Comic Sans MS"/>
              </a:rPr>
              <a:t>© Gwent Police Copyright 2022</a:t>
            </a:r>
          </a:p>
        </p:txBody>
      </p:sp>
    </p:spTree>
    <p:extLst>
      <p:ext uri="{BB962C8B-B14F-4D97-AF65-F5344CB8AC3E}">
        <p14:creationId xmlns:p14="http://schemas.microsoft.com/office/powerpoint/2010/main" val="309977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70" r:id="rId3"/>
    <p:sldLayoutId id="2147483661" r:id="rId4"/>
    <p:sldLayoutId id="2147483660" r:id="rId5"/>
    <p:sldLayoutId id="2147483682" r:id="rId6"/>
    <p:sldLayoutId id="2147483655" r:id="rId7"/>
    <p:sldLayoutId id="2147483650" r:id="rId8"/>
    <p:sldLayoutId id="2147483652" r:id="rId9"/>
    <p:sldLayoutId id="2147483663" r:id="rId10"/>
    <p:sldLayoutId id="2147483653" r:id="rId11"/>
    <p:sldLayoutId id="2147483656" r:id="rId12"/>
    <p:sldLayoutId id="2147483667" r:id="rId13"/>
    <p:sldLayoutId id="2147483668" r:id="rId14"/>
    <p:sldLayoutId id="2147483669" r:id="rId15"/>
    <p:sldLayoutId id="2147483665" r:id="rId16"/>
    <p:sldLayoutId id="2147483666" r:id="rId17"/>
    <p:sldLayoutId id="2147483654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Comic Sans MS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omic Sans MS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omic Sans MS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omic Sans MS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omic Sans MS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omic Sans MS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e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jpg"/><Relationship Id="rId10" Type="http://schemas.openxmlformats.org/officeDocument/2006/relationships/image" Target="../media/image15.png"/><Relationship Id="rId4" Type="http://schemas.openxmlformats.org/officeDocument/2006/relationships/hyperlink" Target="http://www.fearless.org/" TargetMode="External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D7FA6DE-189E-D243-A278-70084B55E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781" y="657225"/>
            <a:ext cx="8764438" cy="3128373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cy-GB" sz="125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Rhedeg i Drwbwl</a:t>
            </a:r>
          </a:p>
          <a:p>
            <a:pPr algn="ctr"/>
            <a:r>
              <a:rPr lang="cy-GB" sz="125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Gangiau Stryd a Llinellau Sirol</a:t>
            </a:r>
          </a:p>
          <a:p>
            <a:pPr algn="ctr"/>
            <a:endParaRPr lang="en-US" sz="35200" b="1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125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Running </a:t>
            </a:r>
            <a:r>
              <a:rPr lang="en-US" sz="125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I</a:t>
            </a:r>
            <a:r>
              <a:rPr lang="en-US" sz="125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nto Trouble  </a:t>
            </a:r>
          </a:p>
          <a:p>
            <a:pPr algn="ctr"/>
            <a:r>
              <a:rPr lang="en-US" sz="12500" b="1" cap="none" spc="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Street Gangs and County Lines</a:t>
            </a:r>
          </a:p>
          <a:p>
            <a:endParaRPr lang="en-GB" sz="5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5434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01CD4-0886-ED48-9913-55FFB8A57D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6435" y="474902"/>
            <a:ext cx="8091129" cy="78784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y-GB">
                <a:solidFill>
                  <a:schemeClr val="tx1"/>
                </a:solidFill>
                <a:latin typeface="+mn-lt"/>
              </a:rPr>
              <a:t> </a:t>
            </a:r>
            <a:r>
              <a:rPr lang="cy-GB" sz="40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Atal a chwilio
</a:t>
            </a:r>
            <a:endParaRPr lang="cy-GB" b="1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cy-GB" b="1" i="1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cy-GB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8BD7C0-2E81-6040-99F8-9524272848CF}"/>
              </a:ext>
            </a:extLst>
          </p:cNvPr>
          <p:cNvSpPr txBox="1"/>
          <p:nvPr/>
        </p:nvSpPr>
        <p:spPr>
          <a:xfrm>
            <a:off x="526436" y="5251481"/>
            <a:ext cx="8007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000" b="1">
                <a:solidFill>
                  <a:srgbClr val="00B050"/>
                </a:solidFill>
              </a:rPr>
              <a:t>Nid yw cael eich stopio gan Swyddog Heddlu yn golygu eich bod yn cael eich arestio neu o reidrwydd wedi gwneud rhywbeth o'i le.
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A3AD85-3163-5241-A873-6BBB76B5DB6E}"/>
              </a:ext>
            </a:extLst>
          </p:cNvPr>
          <p:cNvSpPr txBox="1"/>
          <p:nvPr/>
        </p:nvSpPr>
        <p:spPr>
          <a:xfrm>
            <a:off x="526435" y="2534634"/>
            <a:ext cx="80079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y-GB" sz="2400" b="1">
                <a:solidFill>
                  <a:srgbClr val="0070C0"/>
                </a:solidFill>
              </a:rPr>
              <a:t>Dim ond swyddog heddlu all eich stopio a'ch chwilio.  
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C371F2-1E33-934C-9814-933B7FFE0B5A}"/>
              </a:ext>
            </a:extLst>
          </p:cNvPr>
          <p:cNvSpPr txBox="1"/>
          <p:nvPr/>
        </p:nvSpPr>
        <p:spPr>
          <a:xfrm>
            <a:off x="526435" y="3154464"/>
            <a:ext cx="800796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sz="2000" b="1">
                <a:solidFill>
                  <a:srgbClr val="0070C0"/>
                </a:solidFill>
              </a:rPr>
              <a:t>Mae'n rhaid iddynt:</a:t>
            </a:r>
          </a:p>
          <a:p>
            <a:r>
              <a:rPr lang="cy-GB" sz="2000" b="1">
                <a:solidFill>
                  <a:srgbClr val="0070C0"/>
                </a:solidFill>
              </a:rPr>
              <a:t>1. Esbonio pam rydych chi'n cael eich atal a chwilio, beth maen nhw'n chwilio amdano a'r gyfraith rydych chi'n cael eich chwilio oddi tano.
2. Roi eu henw, rhif coler a gorsaf heddlu i chi 
3. Rhoi derbynneb neu gofnod stopio a chwilio i chi a fydd yn cynnwys dyddiad ac amser chwilio
</a:t>
            </a:r>
            <a:endParaRPr lang="cy-GB" sz="20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56A2F5-B09B-B74D-B182-3EFCCE4B4188}"/>
              </a:ext>
            </a:extLst>
          </p:cNvPr>
          <p:cNvSpPr/>
          <p:nvPr/>
        </p:nvSpPr>
        <p:spPr>
          <a:xfrm>
            <a:off x="609599" y="1193483"/>
            <a:ext cx="79247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y-GB" sz="2000" b="1"/>
              <a:t>'Atal a chwilio' yw pan fydd Swyddog yr Heddlu yn eich stopio ac yna'n eich chwilio, oherwydd bod ganddo ef neu hi reswm i amau eich bod yn meddu ar gyffuriau, arfau, eiddo wedi'i ddwyn neu eitemau y gellid eu defnyddio i gyflawni trosedd. 
</a:t>
            </a:r>
          </a:p>
        </p:txBody>
      </p:sp>
    </p:spTree>
    <p:extLst>
      <p:ext uri="{BB962C8B-B14F-4D97-AF65-F5344CB8AC3E}">
        <p14:creationId xmlns:p14="http://schemas.microsoft.com/office/powerpoint/2010/main" val="3516106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>
            <a:extLst>
              <a:ext uri="{FF2B5EF4-FFF2-40B4-BE49-F238E27FC236}">
                <a16:creationId xmlns:a16="http://schemas.microsoft.com/office/drawing/2014/main" id="{DB12534E-FDA0-4FC9-BE1B-ED719840FAD7}"/>
              </a:ext>
            </a:extLst>
          </p:cNvPr>
          <p:cNvSpPr txBox="1">
            <a:spLocks noGrp="1" noChangeArrowheads="1"/>
          </p:cNvSpPr>
          <p:nvPr>
            <p:ph type="body" sz="quarter" idx="3"/>
          </p:nvPr>
        </p:nvSpPr>
        <p:spPr bwMode="auto">
          <a:xfrm>
            <a:off x="855723" y="560898"/>
            <a:ext cx="28694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cy-GB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Meddiant
</a:t>
            </a:r>
            <a:endParaRPr lang="cy-GB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5FCFF2E3-271E-4F12-A69F-A0A63A7A96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186061"/>
              </p:ext>
            </p:extLst>
          </p:nvPr>
        </p:nvGraphicFramePr>
        <p:xfrm>
          <a:off x="389511" y="1376065"/>
          <a:ext cx="8374998" cy="460351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98223">
                  <a:extLst>
                    <a:ext uri="{9D8B030D-6E8A-4147-A177-3AD203B41FA5}">
                      <a16:colId xmlns:a16="http://schemas.microsoft.com/office/drawing/2014/main" val="3205215838"/>
                    </a:ext>
                  </a:extLst>
                </a:gridCol>
                <a:gridCol w="2822660">
                  <a:extLst>
                    <a:ext uri="{9D8B030D-6E8A-4147-A177-3AD203B41FA5}">
                      <a16:colId xmlns:a16="http://schemas.microsoft.com/office/drawing/2014/main" val="2134691297"/>
                    </a:ext>
                  </a:extLst>
                </a:gridCol>
                <a:gridCol w="4554115">
                  <a:extLst>
                    <a:ext uri="{9D8B030D-6E8A-4147-A177-3AD203B41FA5}">
                      <a16:colId xmlns:a16="http://schemas.microsoft.com/office/drawing/2014/main" val="701408863"/>
                    </a:ext>
                  </a:extLst>
                </a:gridCol>
              </a:tblGrid>
              <a:tr h="155387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777028"/>
                  </a:ext>
                </a:extLst>
              </a:tr>
              <a:tr h="15019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231324"/>
                  </a:ext>
                </a:extLst>
              </a:tr>
              <a:tr h="154772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449230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72EB16B-6B4A-43BB-9EA2-BAB57BC71963}"/>
              </a:ext>
            </a:extLst>
          </p:cNvPr>
          <p:cNvSpPr txBox="1"/>
          <p:nvPr/>
        </p:nvSpPr>
        <p:spPr>
          <a:xfrm>
            <a:off x="3994728" y="452735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y-GB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Meddiant gyda'r bwriad o gyflenwi 
Cyflenwi / Gweithgynhyrchu 
neu Dyfu
</a:t>
            </a:r>
            <a:endParaRPr lang="cy-GB" sz="16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0B2A91E7-2C6A-42B6-B562-A8FEB3311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533" y="1607461"/>
            <a:ext cx="790575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y-GB" sz="7200" b="1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" charset="0"/>
              </a:rPr>
              <a:t>C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6612CB6D-66EA-40DD-B83B-FA0A0B507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350" y="3151233"/>
            <a:ext cx="790575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y-GB" sz="7200" b="1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" charset="0"/>
              </a:rPr>
              <a:t>B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DB4BBCA4-E04D-4EBD-AC32-829EA95A1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858" y="4679131"/>
            <a:ext cx="790575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y-GB" sz="7200" b="1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" charset="0"/>
              </a:rPr>
              <a:t>A</a:t>
            </a:r>
          </a:p>
        </p:txBody>
      </p:sp>
      <p:sp>
        <p:nvSpPr>
          <p:cNvPr id="14" name="Text Box 23">
            <a:extLst>
              <a:ext uri="{FF2B5EF4-FFF2-40B4-BE49-F238E27FC236}">
                <a16:creationId xmlns:a16="http://schemas.microsoft.com/office/drawing/2014/main" id="{0D20142A-CA1B-4553-804F-5F77E2BD6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366" y="2502232"/>
            <a:ext cx="25193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cy-GB" altLang="en-US" dirty="0">
                <a:latin typeface="+mn-lt"/>
              </a:rPr>
              <a:t>2 flynedd a/neu ddirwy
</a:t>
            </a:r>
          </a:p>
        </p:txBody>
      </p:sp>
      <p:pic>
        <p:nvPicPr>
          <p:cNvPr id="15" name="Picture 14" descr="Image Detail">
            <a:extLst>
              <a:ext uri="{FF2B5EF4-FFF2-40B4-BE49-F238E27FC236}">
                <a16:creationId xmlns:a16="http://schemas.microsoft.com/office/drawing/2014/main" id="{A23AE875-1FDA-45A3-9959-27FAC3FA9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9"/>
          <a:stretch>
            <a:fillRect/>
          </a:stretch>
        </p:blipFill>
        <p:spPr bwMode="auto">
          <a:xfrm>
            <a:off x="1834934" y="1616735"/>
            <a:ext cx="180022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9E5BFE-E71A-4D92-8B45-EFD2FFD75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060" y="1528422"/>
            <a:ext cx="3895682" cy="1097375"/>
          </a:xfrm>
          <a:prstGeom prst="rect">
            <a:avLst/>
          </a:prstGeom>
        </p:spPr>
      </p:pic>
      <p:sp>
        <p:nvSpPr>
          <p:cNvPr id="17" name="Text Box 26">
            <a:extLst>
              <a:ext uri="{FF2B5EF4-FFF2-40B4-BE49-F238E27FC236}">
                <a16:creationId xmlns:a16="http://schemas.microsoft.com/office/drawing/2014/main" id="{9ACD3FC6-D2E2-408F-92D5-F68776EFC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645" y="2582707"/>
            <a:ext cx="46085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cy-GB" altLang="en-US" sz="1600" dirty="0">
                <a:latin typeface="+mn-lt"/>
              </a:rPr>
              <a:t>14 mlynedd a/neu ddirwy/atafaelu asedau diderfyn
</a:t>
            </a:r>
          </a:p>
        </p:txBody>
      </p:sp>
      <p:pic>
        <p:nvPicPr>
          <p:cNvPr id="18" name="Picture 17" descr="Image Detail">
            <a:extLst>
              <a:ext uri="{FF2B5EF4-FFF2-40B4-BE49-F238E27FC236}">
                <a16:creationId xmlns:a16="http://schemas.microsoft.com/office/drawing/2014/main" id="{6B9CD62E-7191-44BD-BB49-2D63AAD44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9"/>
          <a:stretch>
            <a:fillRect/>
          </a:stretch>
        </p:blipFill>
        <p:spPr bwMode="auto">
          <a:xfrm>
            <a:off x="1890353" y="3046404"/>
            <a:ext cx="180022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23">
            <a:extLst>
              <a:ext uri="{FF2B5EF4-FFF2-40B4-BE49-F238E27FC236}">
                <a16:creationId xmlns:a16="http://schemas.microsoft.com/office/drawing/2014/main" id="{C1277ECE-0E32-4009-98D6-F019A71BE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925" y="4010225"/>
            <a:ext cx="25193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cy-GB" altLang="en-US" dirty="0">
                <a:latin typeface="+mn-lt"/>
              </a:rPr>
              <a:t>5 mlynedd a/neu ddirwy
</a:t>
            </a:r>
          </a:p>
        </p:txBody>
      </p:sp>
      <p:sp>
        <p:nvSpPr>
          <p:cNvPr id="20" name="Text Box 23">
            <a:extLst>
              <a:ext uri="{FF2B5EF4-FFF2-40B4-BE49-F238E27FC236}">
                <a16:creationId xmlns:a16="http://schemas.microsoft.com/office/drawing/2014/main" id="{E7DD81F3-EA3D-4D23-BC8E-57E0833D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5408" y="5656397"/>
            <a:ext cx="25193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cy-GB" altLang="en-US" dirty="0">
                <a:latin typeface="+mn-lt"/>
              </a:rPr>
              <a:t>7 mlynedd a/neu ddirwy
</a:t>
            </a:r>
          </a:p>
        </p:txBody>
      </p:sp>
      <p:pic>
        <p:nvPicPr>
          <p:cNvPr id="21" name="Picture 20" descr="Image Detail">
            <a:extLst>
              <a:ext uri="{FF2B5EF4-FFF2-40B4-BE49-F238E27FC236}">
                <a16:creationId xmlns:a16="http://schemas.microsoft.com/office/drawing/2014/main" id="{28A1D207-9E49-4FDF-9AAA-C4A1637D9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9"/>
          <a:stretch>
            <a:fillRect/>
          </a:stretch>
        </p:blipFill>
        <p:spPr bwMode="auto">
          <a:xfrm>
            <a:off x="1924976" y="4706541"/>
            <a:ext cx="180022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B22002D-097E-4408-A73D-9DDCB41C3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060" y="2991903"/>
            <a:ext cx="3895682" cy="1097375"/>
          </a:xfrm>
          <a:prstGeom prst="rect">
            <a:avLst/>
          </a:prstGeom>
        </p:spPr>
      </p:pic>
      <p:sp>
        <p:nvSpPr>
          <p:cNvPr id="23" name="Text Box 26">
            <a:extLst>
              <a:ext uri="{FF2B5EF4-FFF2-40B4-BE49-F238E27FC236}">
                <a16:creationId xmlns:a16="http://schemas.microsoft.com/office/drawing/2014/main" id="{EFE33565-9AA3-4BEE-A3FD-939D18F20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5977" y="4030321"/>
            <a:ext cx="46085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cy-GB" altLang="en-US" sz="1600" dirty="0">
                <a:latin typeface="+mn-lt"/>
              </a:rPr>
              <a:t>14 mlynedd a/neu ddirwy/atafaelu asedau diderfyn
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629ED76-8212-4A17-8A3C-6884D2EA5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392" y="4618228"/>
            <a:ext cx="3895682" cy="1097375"/>
          </a:xfrm>
          <a:prstGeom prst="rect">
            <a:avLst/>
          </a:prstGeom>
        </p:spPr>
      </p:pic>
      <p:sp>
        <p:nvSpPr>
          <p:cNvPr id="25" name="Text Box 26">
            <a:extLst>
              <a:ext uri="{FF2B5EF4-FFF2-40B4-BE49-F238E27FC236}">
                <a16:creationId xmlns:a16="http://schemas.microsoft.com/office/drawing/2014/main" id="{394AD442-33C9-4C0B-9B51-378CD5F3D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5977" y="5662791"/>
            <a:ext cx="46085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cy-GB" altLang="en-US" sz="1600" dirty="0">
                <a:latin typeface="+mn-lt"/>
              </a:rPr>
              <a:t>BYWYD a/neu ddirwy/atafaelu asedau diderfyn
</a:t>
            </a:r>
          </a:p>
        </p:txBody>
      </p:sp>
    </p:spTree>
    <p:extLst>
      <p:ext uri="{BB962C8B-B14F-4D97-AF65-F5344CB8AC3E}">
        <p14:creationId xmlns:p14="http://schemas.microsoft.com/office/powerpoint/2010/main" val="241709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7" grpId="0"/>
      <p:bldP spid="19" grpId="0"/>
      <p:bldP spid="20" grpId="0"/>
      <p:bldP spid="23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E68F7-A11C-4146-972A-052244898F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07404" y="219964"/>
            <a:ext cx="7201648" cy="1109326"/>
          </a:xfrm>
        </p:spPr>
        <p:txBody>
          <a:bodyPr>
            <a:normAutofit/>
          </a:bodyPr>
          <a:lstStyle/>
          <a:p>
            <a:r>
              <a:rPr lang="cy-GB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 and support is available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6D7EB3-08F0-4C18-A375-E9D212FC56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1" y="4503916"/>
            <a:ext cx="2383699" cy="9547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B84DBC-4C61-4159-A9E2-77964C735983}"/>
              </a:ext>
            </a:extLst>
          </p:cNvPr>
          <p:cNvSpPr txBox="1"/>
          <p:nvPr/>
        </p:nvSpPr>
        <p:spPr>
          <a:xfrm>
            <a:off x="334398" y="5414458"/>
            <a:ext cx="32881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y-GB" sz="2400" b="1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www.fearless.org</a:t>
            </a:r>
            <a:r>
              <a:rPr lang="cy-GB" sz="2400" b="1">
                <a:solidFill>
                  <a:srgbClr val="0070C0"/>
                </a:solidFill>
              </a:rPr>
              <a:t>  </a:t>
            </a:r>
          </a:p>
        </p:txBody>
      </p:sp>
      <p:pic>
        <p:nvPicPr>
          <p:cNvPr id="8" name="Picture 7" descr="High school teacher calling on student in classroom">
            <a:extLst>
              <a:ext uri="{FF2B5EF4-FFF2-40B4-BE49-F238E27FC236}">
                <a16:creationId xmlns:a16="http://schemas.microsoft.com/office/drawing/2014/main" id="{B8907F16-E211-4AA5-9398-99FF09CC1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033" y="1182565"/>
            <a:ext cx="2741084" cy="1787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Family dining in garden">
            <a:extLst>
              <a:ext uri="{FF2B5EF4-FFF2-40B4-BE49-F238E27FC236}">
                <a16:creationId xmlns:a16="http://schemas.microsoft.com/office/drawing/2014/main" id="{54E15CC4-7477-4A3D-A680-DC87096525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5347" y="3796911"/>
            <a:ext cx="2932885" cy="1937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E11854-3687-40A7-823E-8654035771B0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626" y="1089061"/>
            <a:ext cx="3072970" cy="182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780640-6476-4C17-8ED6-7E9B0EA802A9}"/>
              </a:ext>
            </a:extLst>
          </p:cNvPr>
          <p:cNvPicPr/>
          <p:nvPr/>
        </p:nvPicPr>
        <p:blipFill rotWithShape="1">
          <a:blip r:embed="rId10"/>
          <a:srcRect l="51584" t="32381" r="22491" b="17747"/>
          <a:stretch/>
        </p:blipFill>
        <p:spPr bwMode="auto">
          <a:xfrm>
            <a:off x="3635158" y="4211151"/>
            <a:ext cx="1379280" cy="15211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C7C703-26B6-4888-994D-35E9C71ED9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0758" y="3720140"/>
            <a:ext cx="1379279" cy="8376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089403-531C-DD4F-B67F-9A20E80BF06C}"/>
              </a:ext>
            </a:extLst>
          </p:cNvPr>
          <p:cNvSpPr txBox="1"/>
          <p:nvPr/>
        </p:nvSpPr>
        <p:spPr>
          <a:xfrm rot="10800000" flipH="1" flipV="1">
            <a:off x="1007404" y="2815510"/>
            <a:ext cx="3633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000"/>
              <a:t>Athrawes neu Arweinydd Diogelu Dynodedig yr ysgol, Cwnselydd Ysgol neu Nyrs
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D04FFE-95D1-244C-B8F3-59779F6D55B8}"/>
              </a:ext>
            </a:extLst>
          </p:cNvPr>
          <p:cNvSpPr txBox="1"/>
          <p:nvPr/>
        </p:nvSpPr>
        <p:spPr>
          <a:xfrm rot="10800000" flipH="1" flipV="1">
            <a:off x="5211468" y="5732344"/>
            <a:ext cx="3237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000"/>
              <a:t>Aelod o'r teulu rydych chi'n ymddiried ynddo  
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9434D3-B5B0-0342-9E99-C1CBF6715064}"/>
              </a:ext>
            </a:extLst>
          </p:cNvPr>
          <p:cNvSpPr txBox="1"/>
          <p:nvPr/>
        </p:nvSpPr>
        <p:spPr>
          <a:xfrm rot="10800000" flipH="1" flipV="1">
            <a:off x="5063627" y="2739542"/>
            <a:ext cx="3237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000"/>
              <a:t>Swyddog Heddlu eich Ysgol 
</a:t>
            </a:r>
          </a:p>
        </p:txBody>
      </p:sp>
    </p:spTree>
    <p:extLst>
      <p:ext uri="{BB962C8B-B14F-4D97-AF65-F5344CB8AC3E}">
        <p14:creationId xmlns:p14="http://schemas.microsoft.com/office/powerpoint/2010/main" val="1327205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111C628-E8A4-1443-ACA0-44CFF969D2C6}"/>
              </a:ext>
            </a:extLst>
          </p:cNvPr>
          <p:cNvSpPr/>
          <p:nvPr/>
        </p:nvSpPr>
        <p:spPr>
          <a:xfrm>
            <a:off x="1211601" y="2618453"/>
            <a:ext cx="671052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y-GB" sz="4400">
                <a:latin typeface="Comic Sans MS" pitchFamily="66" charset="0"/>
              </a:rPr>
              <a:t> </a:t>
            </a:r>
            <a:r>
              <a:rPr lang="cy-GB" sz="4400">
                <a:latin typeface="+mj-lt"/>
              </a:rPr>
              <a:t>Codi ymwybyddiaeth o gangiau stryd a Llinellau Sirol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4DC18B8-B7F1-D343-881B-D85317C0ED47}"/>
              </a:ext>
            </a:extLst>
          </p:cNvPr>
          <p:cNvSpPr txBox="1">
            <a:spLocks/>
          </p:cNvSpPr>
          <p:nvPr/>
        </p:nvSpPr>
        <p:spPr>
          <a:xfrm>
            <a:off x="2587748" y="876161"/>
            <a:ext cx="3958230" cy="1109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4400" b="1" kern="1200" baseline="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50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Nôd </a:t>
            </a:r>
          </a:p>
        </p:txBody>
      </p:sp>
    </p:spTree>
    <p:extLst>
      <p:ext uri="{BB962C8B-B14F-4D97-AF65-F5344CB8AC3E}">
        <p14:creationId xmlns:p14="http://schemas.microsoft.com/office/powerpoint/2010/main" val="3317522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E68F7-A11C-4146-972A-052244898F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975126" y="438513"/>
            <a:ext cx="5214295" cy="1109326"/>
          </a:xfrm>
        </p:spPr>
        <p:txBody>
          <a:bodyPr>
            <a:normAutofit fontScale="92500" lnSpcReduction="20000"/>
          </a:bodyPr>
          <a:lstStyle/>
          <a:p>
            <a:r>
              <a:rPr lang="cy-GB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Deillianau Dysgu
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75B06E-5512-4846-B692-1DA5CA79E582}"/>
              </a:ext>
            </a:extLst>
          </p:cNvPr>
          <p:cNvSpPr txBox="1"/>
          <p:nvPr/>
        </p:nvSpPr>
        <p:spPr>
          <a:xfrm>
            <a:off x="986319" y="1553310"/>
            <a:ext cx="5214295" cy="4162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cy-GB" sz="2400">
                <a:latin typeface="+mj-lt"/>
              </a:rPr>
              <a:t>   Beth yw ‘Llinellau Sirol'?
   Beth yw Ecsbloetio Troseddol?
   Arwyddion o Gamfanteisio Troseddol
   Y Gyfraith 
   Atal ac Ymchwilio 
   Dosbarthiad Cyffuriau 
   Help a chyngor sydd ar gael</a:t>
            </a:r>
          </a:p>
        </p:txBody>
      </p:sp>
    </p:spTree>
    <p:extLst>
      <p:ext uri="{BB962C8B-B14F-4D97-AF65-F5344CB8AC3E}">
        <p14:creationId xmlns:p14="http://schemas.microsoft.com/office/powerpoint/2010/main" val="3795860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ED118B-54E4-564A-8024-12C80FE8AD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y-GB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Geiriau </a:t>
            </a:r>
          </a:p>
          <a:p>
            <a:r>
              <a:rPr lang="cy-GB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Allweddol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E68F7-A11C-4146-972A-052244898F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y-GB">
                <a:latin typeface="Calibri" panose="020F0502020204030204" pitchFamily="34" charset="0"/>
                <a:cs typeface="Calibri" panose="020F0502020204030204" pitchFamily="34" charset="0"/>
              </a:rPr>
              <a:t>Key </a:t>
            </a:r>
          </a:p>
          <a:p>
            <a:r>
              <a:rPr lang="cy-GB">
                <a:latin typeface="Calibri" panose="020F0502020204030204" pitchFamily="34" charset="0"/>
                <a:cs typeface="Calibri" panose="020F0502020204030204" pitchFamily="34" charset="0"/>
              </a:rPr>
              <a:t>Words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29F2DC-56A0-2543-82A2-312C08E25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4921" y="1912892"/>
            <a:ext cx="3726180" cy="437214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2200"/>
              </a:spcBef>
              <a:buNone/>
            </a:pPr>
            <a:r>
              <a:rPr lang="cy-GB" sz="2800">
                <a:solidFill>
                  <a:srgbClr val="002060"/>
                </a:solidFill>
                <a:latin typeface="+mj-lt"/>
              </a:rPr>
              <a:t>Llinellau Sirol</a:t>
            </a:r>
          </a:p>
          <a:p>
            <a:pPr marL="0" indent="0">
              <a:lnSpc>
                <a:spcPct val="100000"/>
              </a:lnSpc>
              <a:spcBef>
                <a:spcPts val="2200"/>
              </a:spcBef>
              <a:buNone/>
            </a:pPr>
            <a:r>
              <a:rPr lang="cy-GB" sz="2800">
                <a:solidFill>
                  <a:srgbClr val="002060"/>
                </a:solidFill>
                <a:latin typeface="+mj-lt"/>
              </a:rPr>
              <a:t>Gamfanteisio Troseddol</a:t>
            </a:r>
          </a:p>
          <a:p>
            <a:pPr marL="0" indent="0">
              <a:lnSpc>
                <a:spcPct val="100000"/>
              </a:lnSpc>
              <a:spcBef>
                <a:spcPts val="2200"/>
              </a:spcBef>
              <a:buNone/>
            </a:pPr>
            <a:r>
              <a:rPr lang="cy-GB" sz="2800">
                <a:solidFill>
                  <a:srgbClr val="002060"/>
                </a:solidFill>
                <a:latin typeface="+mj-lt"/>
              </a:rPr>
              <a:t>Atal ac Archwilio</a:t>
            </a:r>
          </a:p>
          <a:p>
            <a:pPr marL="0" indent="0">
              <a:lnSpc>
                <a:spcPct val="100000"/>
              </a:lnSpc>
              <a:spcBef>
                <a:spcPts val="2200"/>
              </a:spcBef>
              <a:buNone/>
            </a:pPr>
            <a:r>
              <a:rPr lang="cy-GB" sz="2800">
                <a:solidFill>
                  <a:srgbClr val="002060"/>
                </a:solidFill>
                <a:latin typeface="+mj-lt"/>
              </a:rPr>
              <a:t>Meithrin perthynas</a:t>
            </a:r>
            <a:br>
              <a:rPr lang="cy-GB" sz="2800">
                <a:solidFill>
                  <a:srgbClr val="002060"/>
                </a:solidFill>
                <a:latin typeface="+mj-lt"/>
              </a:rPr>
            </a:br>
            <a:r>
              <a:rPr lang="cy-GB" sz="2800">
                <a:solidFill>
                  <a:srgbClr val="002060"/>
                </a:solidFill>
                <a:latin typeface="+mj-lt"/>
              </a:rPr>
              <a:t>amhriodol </a:t>
            </a:r>
          </a:p>
          <a:p>
            <a:pPr marL="0" indent="0">
              <a:lnSpc>
                <a:spcPct val="100000"/>
              </a:lnSpc>
              <a:spcBef>
                <a:spcPts val="2200"/>
              </a:spcBef>
              <a:buNone/>
            </a:pPr>
            <a:r>
              <a:rPr lang="cy-GB" sz="2800">
                <a:solidFill>
                  <a:srgbClr val="002060"/>
                </a:solidFill>
                <a:latin typeface="+mj-lt"/>
              </a:rPr>
              <a:t>Deliwr cyffuriau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A819C3-C80A-0E43-8B25-EEA5F30521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76851" y="1911259"/>
            <a:ext cx="3312420" cy="437214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y-GB" sz="2800">
                <a:latin typeface="+mj-lt"/>
              </a:rPr>
              <a:t>County Lines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y-GB" sz="2800">
                <a:latin typeface="+mj-lt"/>
              </a:rPr>
              <a:t>Criminal Exploitation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y-GB" sz="2800">
                <a:latin typeface="+mj-lt"/>
              </a:rPr>
              <a:t>Stop Search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y-GB" sz="2800">
                <a:latin typeface="+mj-lt"/>
              </a:rPr>
              <a:t>Grooming</a:t>
            </a:r>
          </a:p>
          <a:p>
            <a:pPr marL="0" indent="0">
              <a:lnSpc>
                <a:spcPct val="150000"/>
              </a:lnSpc>
              <a:buNone/>
            </a:pPr>
            <a:endParaRPr lang="cy-GB" sz="1400">
              <a:latin typeface="+mj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y-GB" sz="2800">
                <a:latin typeface="+mj-lt"/>
              </a:rPr>
              <a:t>Drug dealer</a:t>
            </a:r>
          </a:p>
        </p:txBody>
      </p:sp>
    </p:spTree>
    <p:extLst>
      <p:ext uri="{BB962C8B-B14F-4D97-AF65-F5344CB8AC3E}">
        <p14:creationId xmlns:p14="http://schemas.microsoft.com/office/powerpoint/2010/main" val="1202123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7B76E290-A62D-F54A-BA5F-AB7DA4C13F37}"/>
              </a:ext>
            </a:extLst>
          </p:cNvPr>
          <p:cNvSpPr txBox="1">
            <a:spLocks/>
          </p:cNvSpPr>
          <p:nvPr/>
        </p:nvSpPr>
        <p:spPr>
          <a:xfrm>
            <a:off x="1059845" y="2206234"/>
            <a:ext cx="7188806" cy="280028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y-GB" sz="3600" dirty="0">
                <a:latin typeface="+mj-lt"/>
              </a:rPr>
              <a:t>Term sy’n disgrifio pan fydd gangiau stryd yn symud cyffuriau mewn modd cyfundrefnol ac anghyfreithlon, o’r dinasoedd mawr i drefi llai ac ardaloedd gwledig gan ddefnyddio plant ac oedolion sy’n agored i niwed. 
</a:t>
            </a:r>
            <a:endParaRPr lang="cy-GB" sz="4400" b="1" dirty="0">
              <a:solidFill>
                <a:prstClr val="black"/>
              </a:solidFill>
              <a:latin typeface="Calibri"/>
            </a:endParaRPr>
          </a:p>
          <a:p>
            <a:pPr marL="0" indent="0">
              <a:buFont typeface="Arial"/>
              <a:buNone/>
            </a:pPr>
            <a:endParaRPr lang="cy-GB" sz="3600" b="1" i="1" dirty="0">
              <a:latin typeface="+mn-lt"/>
            </a:endParaRPr>
          </a:p>
          <a:p>
            <a:pPr marL="0" indent="0" algn="ctr">
              <a:buFont typeface="Arial"/>
              <a:buNone/>
            </a:pPr>
            <a:endParaRPr lang="cy-GB" sz="3600" b="1" i="1" dirty="0">
              <a:latin typeface="+mn-lt"/>
            </a:endParaRPr>
          </a:p>
          <a:p>
            <a:pPr marL="0" indent="0">
              <a:buFont typeface="Arial"/>
              <a:buNone/>
            </a:pPr>
            <a:endParaRPr lang="cy-GB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FAEF9D-1E1A-864C-AC01-570D035FA416}"/>
              </a:ext>
            </a:extLst>
          </p:cNvPr>
          <p:cNvSpPr txBox="1"/>
          <p:nvPr/>
        </p:nvSpPr>
        <p:spPr>
          <a:xfrm>
            <a:off x="2145411" y="853440"/>
            <a:ext cx="5291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cy-GB" sz="4400" b="1" dirty="0">
                <a:solidFill>
                  <a:srgbClr val="0070C0"/>
                </a:solidFill>
                <a:latin typeface="Calibri"/>
              </a:rPr>
              <a:t>Llinwllau Sirol yw…</a:t>
            </a:r>
          </a:p>
        </p:txBody>
      </p:sp>
    </p:spTree>
    <p:extLst>
      <p:ext uri="{BB962C8B-B14F-4D97-AF65-F5344CB8AC3E}">
        <p14:creationId xmlns:p14="http://schemas.microsoft.com/office/powerpoint/2010/main" val="29639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7B76E290-A62D-F54A-BA5F-AB7DA4C13F37}"/>
              </a:ext>
            </a:extLst>
          </p:cNvPr>
          <p:cNvSpPr txBox="1">
            <a:spLocks/>
          </p:cNvSpPr>
          <p:nvPr/>
        </p:nvSpPr>
        <p:spPr>
          <a:xfrm>
            <a:off x="963309" y="2485124"/>
            <a:ext cx="7217381" cy="280028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y-GB" sz="3600" dirty="0">
                <a:latin typeface="+mj-lt"/>
              </a:rPr>
              <a:t>Pan fydd plentyn neu berson ifanc yn cael ei gyfeillio a'i gam-drin, yn cael ei gymryd i fanteisio ar, i feithrin perthynas amhriodol a'i reoli at ddiben troseddol.
</a:t>
            </a:r>
            <a:endParaRPr lang="cy-GB" sz="3600" b="1" i="1" dirty="0">
              <a:latin typeface="+mn-lt"/>
            </a:endParaRPr>
          </a:p>
          <a:p>
            <a:pPr marL="0" indent="0">
              <a:buFont typeface="Arial"/>
              <a:buNone/>
            </a:pPr>
            <a:endParaRPr lang="cy-GB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B2CF7-CA84-7E24-9C61-DB61B1E539B4}"/>
              </a:ext>
            </a:extLst>
          </p:cNvPr>
          <p:cNvSpPr txBox="1"/>
          <p:nvPr/>
        </p:nvSpPr>
        <p:spPr>
          <a:xfrm>
            <a:off x="1926336" y="803149"/>
            <a:ext cx="56365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4400" b="1" dirty="0">
                <a:solidFill>
                  <a:srgbClr val="0070C0"/>
                </a:solidFill>
              </a:rPr>
              <a:t>Camfanteisio Troseddol yw ...
</a:t>
            </a:r>
            <a:endParaRPr lang="cy-GB" sz="4400" b="1" dirty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150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0325EFC2-B2A8-4394-BEF5-459C6569A3C9}"/>
              </a:ext>
            </a:extLst>
          </p:cNvPr>
          <p:cNvSpPr txBox="1">
            <a:spLocks/>
          </p:cNvSpPr>
          <p:nvPr/>
        </p:nvSpPr>
        <p:spPr>
          <a:xfrm>
            <a:off x="3116926" y="565881"/>
            <a:ext cx="2855274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y-GB" sz="1800" dirty="0">
                <a:latin typeface="+mj-lt"/>
              </a:rPr>
              <a:t>Bwlio/ Bregus/ Unig
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077BA68-5EBD-FEB1-937C-1078284C4B01}"/>
              </a:ext>
            </a:extLst>
          </p:cNvPr>
          <p:cNvSpPr txBox="1">
            <a:spLocks/>
          </p:cNvSpPr>
          <p:nvPr/>
        </p:nvSpPr>
        <p:spPr>
          <a:xfrm>
            <a:off x="6433282" y="1669709"/>
            <a:ext cx="2511464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y-GB" sz="1800" dirty="0">
                <a:latin typeface="+mj-lt"/>
                <a:cs typeface="Aldhabi" panose="020F0502020204030204" pitchFamily="2" charset="-78"/>
              </a:rPr>
              <a:t>Cael mwy o arian / anrhegion anesboniadwy
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037676A-AAA4-BE48-FC97-6930544C4012}"/>
              </a:ext>
            </a:extLst>
          </p:cNvPr>
          <p:cNvSpPr txBox="1">
            <a:spLocks/>
          </p:cNvSpPr>
          <p:nvPr/>
        </p:nvSpPr>
        <p:spPr>
          <a:xfrm>
            <a:off x="6454977" y="5067646"/>
            <a:ext cx="2369138" cy="97872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y-GB" sz="1800" dirty="0">
                <a:latin typeface="+mj-lt"/>
              </a:rPr>
              <a:t>Gwneud i deimlo'n ddiogel 
ac wedi'i warchod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92F267A6-D45C-1664-326D-CB1DD535E866}"/>
              </a:ext>
            </a:extLst>
          </p:cNvPr>
          <p:cNvSpPr txBox="1">
            <a:spLocks/>
          </p:cNvSpPr>
          <p:nvPr/>
        </p:nvSpPr>
        <p:spPr>
          <a:xfrm>
            <a:off x="5113203" y="5841443"/>
            <a:ext cx="2369138" cy="7017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y-GB" sz="1800" dirty="0">
                <a:latin typeface="+mj-lt"/>
              </a:rPr>
              <a:t>Cymryd risgiau
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889B0C1F-7A29-188F-A492-B5509F5E64CE}"/>
              </a:ext>
            </a:extLst>
          </p:cNvPr>
          <p:cNvSpPr txBox="1">
            <a:spLocks/>
          </p:cNvSpPr>
          <p:nvPr/>
        </p:nvSpPr>
        <p:spPr>
          <a:xfrm>
            <a:off x="238697" y="4677357"/>
            <a:ext cx="2713006" cy="7017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y-GB" sz="1800" dirty="0">
                <a:latin typeface="+mj-lt"/>
              </a:rPr>
              <a:t>Cysgu mewn ffau cyffuriau
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607F1DF6-F36D-7347-D0F4-1BC43859D789}"/>
              </a:ext>
            </a:extLst>
          </p:cNvPr>
          <p:cNvSpPr txBox="1">
            <a:spLocks/>
          </p:cNvSpPr>
          <p:nvPr/>
        </p:nvSpPr>
        <p:spPr>
          <a:xfrm>
            <a:off x="722491" y="5277995"/>
            <a:ext cx="2369139" cy="103412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y-GB" sz="1800" dirty="0">
                <a:latin typeface="+mj-lt"/>
              </a:rPr>
              <a:t>Cael eu gorfodi i helpu 
paratoi cyffuriau
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6EC12FA5-5F02-626C-A511-AE5495918C0C}"/>
              </a:ext>
            </a:extLst>
          </p:cNvPr>
          <p:cNvSpPr txBox="1">
            <a:spLocks/>
          </p:cNvSpPr>
          <p:nvPr/>
        </p:nvSpPr>
        <p:spPr>
          <a:xfrm>
            <a:off x="6618134" y="3005838"/>
            <a:ext cx="2369138" cy="7017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y-GB" sz="1800" dirty="0">
                <a:latin typeface="+mj-lt"/>
              </a:rPr>
              <a:t>Cario arfau
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EA15B995-F3A9-BC9B-20C6-C61205140678}"/>
              </a:ext>
            </a:extLst>
          </p:cNvPr>
          <p:cNvSpPr txBox="1">
            <a:spLocks/>
          </p:cNvSpPr>
          <p:nvPr/>
        </p:nvSpPr>
        <p:spPr>
          <a:xfrm>
            <a:off x="586500" y="3851892"/>
            <a:ext cx="2369139" cy="97872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y-GB" sz="1800" dirty="0">
                <a:latin typeface="+mj-lt"/>
              </a:rPr>
              <a:t>Teithio rhwng trefi a dinasoedd
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8BFB0DF1-4BEE-61D7-3B40-58FBB4C05049}"/>
              </a:ext>
            </a:extLst>
          </p:cNvPr>
          <p:cNvSpPr txBox="1">
            <a:spLocks/>
          </p:cNvSpPr>
          <p:nvPr/>
        </p:nvSpPr>
        <p:spPr>
          <a:xfrm>
            <a:off x="352423" y="3319908"/>
            <a:ext cx="2369139" cy="7017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y-GB" sz="1800" dirty="0">
                <a:latin typeface="+mj-lt"/>
              </a:rPr>
              <a:t>Ar goll o’r ysgol
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6548CD86-FEA5-EFD9-8746-5B4B251B96C9}"/>
              </a:ext>
            </a:extLst>
          </p:cNvPr>
          <p:cNvSpPr txBox="1">
            <a:spLocks/>
          </p:cNvSpPr>
          <p:nvPr/>
        </p:nvSpPr>
        <p:spPr>
          <a:xfrm>
            <a:off x="6184561" y="1054408"/>
            <a:ext cx="2369138" cy="97872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y-GB" sz="1800" dirty="0">
                <a:latin typeface="+mj-lt"/>
              </a:rPr>
              <a:t>Defnyddio cyffuriau anghyfreithlon
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88E2C01-25B3-F0C3-23BB-93CCE2501720}"/>
              </a:ext>
            </a:extLst>
          </p:cNvPr>
          <p:cNvSpPr/>
          <p:nvPr/>
        </p:nvSpPr>
        <p:spPr>
          <a:xfrm>
            <a:off x="3091631" y="2473248"/>
            <a:ext cx="2880569" cy="186295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 dirty="0"/>
              <a:t>Signs of Criminal Exploitation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51AD9C0-B886-BF07-FE32-D54E842548E7}"/>
              </a:ext>
            </a:extLst>
          </p:cNvPr>
          <p:cNvCxnSpPr>
            <a:cxnSpLocks/>
          </p:cNvCxnSpPr>
          <p:nvPr/>
        </p:nvCxnSpPr>
        <p:spPr>
          <a:xfrm>
            <a:off x="4663440" y="2657856"/>
            <a:ext cx="0" cy="513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4A4CED3-AE8E-F28F-1A2E-0E34D3B5DB3A}"/>
              </a:ext>
            </a:extLst>
          </p:cNvPr>
          <p:cNvCxnSpPr>
            <a:cxnSpLocks/>
          </p:cNvCxnSpPr>
          <p:nvPr/>
        </p:nvCxnSpPr>
        <p:spPr>
          <a:xfrm flipV="1">
            <a:off x="5222914" y="1376714"/>
            <a:ext cx="1155733" cy="12581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EF4779C-880A-56A6-BB87-81821621EE97}"/>
              </a:ext>
            </a:extLst>
          </p:cNvPr>
          <p:cNvCxnSpPr>
            <a:cxnSpLocks/>
          </p:cNvCxnSpPr>
          <p:nvPr/>
        </p:nvCxnSpPr>
        <p:spPr>
          <a:xfrm flipH="1">
            <a:off x="3216803" y="3474720"/>
            <a:ext cx="188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7B69619-FD7E-2B8F-6FCE-BACCDAC6E1B9}"/>
              </a:ext>
            </a:extLst>
          </p:cNvPr>
          <p:cNvCxnSpPr>
            <a:cxnSpLocks/>
          </p:cNvCxnSpPr>
          <p:nvPr/>
        </p:nvCxnSpPr>
        <p:spPr>
          <a:xfrm flipH="1">
            <a:off x="2874439" y="4207232"/>
            <a:ext cx="1069010" cy="10707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2B51C4F-7759-0887-4FB9-CB1517427F14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4663440" y="4291584"/>
            <a:ext cx="33282" cy="8508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713C48C-CA74-252E-728B-0A1E351BF5F2}"/>
              </a:ext>
            </a:extLst>
          </p:cNvPr>
          <p:cNvCxnSpPr>
            <a:cxnSpLocks/>
            <a:stCxn id="17" idx="7"/>
          </p:cNvCxnSpPr>
          <p:nvPr/>
        </p:nvCxnSpPr>
        <p:spPr>
          <a:xfrm flipV="1">
            <a:off x="5550350" y="2047368"/>
            <a:ext cx="1055550" cy="6987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41F5D24-15AD-39D9-30A1-1205A4084416}"/>
              </a:ext>
            </a:extLst>
          </p:cNvPr>
          <p:cNvCxnSpPr>
            <a:cxnSpLocks/>
          </p:cNvCxnSpPr>
          <p:nvPr/>
        </p:nvCxnSpPr>
        <p:spPr>
          <a:xfrm flipV="1">
            <a:off x="5678612" y="3170772"/>
            <a:ext cx="1287020" cy="1514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C567A46-B633-2560-5124-D39E8C9AF57D}"/>
              </a:ext>
            </a:extLst>
          </p:cNvPr>
          <p:cNvCxnSpPr>
            <a:cxnSpLocks/>
          </p:cNvCxnSpPr>
          <p:nvPr/>
        </p:nvCxnSpPr>
        <p:spPr>
          <a:xfrm flipV="1">
            <a:off x="5685034" y="2703113"/>
            <a:ext cx="1280598" cy="4952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3110929-5424-47AC-E741-79A0E6796542}"/>
              </a:ext>
            </a:extLst>
          </p:cNvPr>
          <p:cNvCxnSpPr>
            <a:cxnSpLocks/>
          </p:cNvCxnSpPr>
          <p:nvPr/>
        </p:nvCxnSpPr>
        <p:spPr>
          <a:xfrm flipV="1">
            <a:off x="4883544" y="663896"/>
            <a:ext cx="1488681" cy="19709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5">
            <a:extLst>
              <a:ext uri="{FF2B5EF4-FFF2-40B4-BE49-F238E27FC236}">
                <a16:creationId xmlns:a16="http://schemas.microsoft.com/office/drawing/2014/main" id="{35C11416-32A5-16EC-BCB8-BCF210015F7F}"/>
              </a:ext>
            </a:extLst>
          </p:cNvPr>
          <p:cNvSpPr txBox="1">
            <a:spLocks/>
          </p:cNvSpPr>
          <p:nvPr/>
        </p:nvSpPr>
        <p:spPr>
          <a:xfrm>
            <a:off x="6347168" y="307798"/>
            <a:ext cx="2359775" cy="97872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y-GB" sz="1800" dirty="0"/>
              <a:t>Teithio ar eich pen eich hun ar drenau
</a:t>
            </a:r>
          </a:p>
        </p:txBody>
      </p:sp>
      <p:sp>
        <p:nvSpPr>
          <p:cNvPr id="42" name="Content Placeholder 5">
            <a:extLst>
              <a:ext uri="{FF2B5EF4-FFF2-40B4-BE49-F238E27FC236}">
                <a16:creationId xmlns:a16="http://schemas.microsoft.com/office/drawing/2014/main" id="{6B64DA8A-D9FE-81BC-8C1D-EC77456B2EED}"/>
              </a:ext>
            </a:extLst>
          </p:cNvPr>
          <p:cNvSpPr txBox="1">
            <a:spLocks/>
          </p:cNvSpPr>
          <p:nvPr/>
        </p:nvSpPr>
        <p:spPr>
          <a:xfrm>
            <a:off x="6554249" y="2518447"/>
            <a:ext cx="2369138" cy="7017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y-GB" sz="1800" dirty="0">
                <a:latin typeface="+mj-lt"/>
              </a:rPr>
              <a:t>Cario cyffuriau 
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9B5C453-3BA6-98B6-9C87-987CCBF3F579}"/>
              </a:ext>
            </a:extLst>
          </p:cNvPr>
          <p:cNvSpPr txBox="1"/>
          <p:nvPr/>
        </p:nvSpPr>
        <p:spPr>
          <a:xfrm>
            <a:off x="2136877" y="1147240"/>
            <a:ext cx="24441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cy-GB" dirty="0"/>
              <a:t>Ymddygiad heriol 
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194D31D-0EE2-4E16-9E9F-C242AA1B606C}"/>
              </a:ext>
            </a:extLst>
          </p:cNvPr>
          <p:cNvSpPr txBox="1"/>
          <p:nvPr/>
        </p:nvSpPr>
        <p:spPr>
          <a:xfrm>
            <a:off x="467317" y="693608"/>
            <a:ext cx="16777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cy-GB" dirty="0"/>
              <a:t>Aros allan yn hwyr
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B170A07-EEF7-76C3-143F-3381E7074307}"/>
              </a:ext>
            </a:extLst>
          </p:cNvPr>
          <p:cNvSpPr txBox="1"/>
          <p:nvPr/>
        </p:nvSpPr>
        <p:spPr>
          <a:xfrm>
            <a:off x="6894362" y="3607068"/>
            <a:ext cx="20929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cy-GB" dirty="0"/>
              <a:t>Bod yn gyfrinachol ynghylch ble maen nhw wedi bod neu lle maen nhw'n mynd. 
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47E53D5-E172-36E2-E12F-DA5C8A5EE70F}"/>
              </a:ext>
            </a:extLst>
          </p:cNvPr>
          <p:cNvSpPr txBox="1"/>
          <p:nvPr/>
        </p:nvSpPr>
        <p:spPr>
          <a:xfrm>
            <a:off x="3421244" y="5142470"/>
            <a:ext cx="25509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cy-GB" dirty="0"/>
              <a:t>Diffyg diddordeb mewn ysgol, gweithgareddau a hobïau
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1900C0-17DD-E581-CF11-3F7503CB80D3}"/>
              </a:ext>
            </a:extLst>
          </p:cNvPr>
          <p:cNvSpPr txBox="1"/>
          <p:nvPr/>
        </p:nvSpPr>
        <p:spPr>
          <a:xfrm>
            <a:off x="566146" y="1842712"/>
            <a:ext cx="19416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cy-GB" dirty="0"/>
              <a:t>Amharchu ffiniau a osodir gan rieni/gofalwyr neu ysgol.
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54978E9A-9679-2B55-8971-E6BA0A058D6E}"/>
              </a:ext>
            </a:extLst>
          </p:cNvPr>
          <p:cNvCxnSpPr>
            <a:cxnSpLocks/>
          </p:cNvCxnSpPr>
          <p:nvPr/>
        </p:nvCxnSpPr>
        <p:spPr>
          <a:xfrm>
            <a:off x="5831012" y="3474600"/>
            <a:ext cx="1063351" cy="3118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DAC0CE44-5BD8-5A01-C81D-8F6B3A8AA8B3}"/>
              </a:ext>
            </a:extLst>
          </p:cNvPr>
          <p:cNvCxnSpPr>
            <a:cxnSpLocks/>
          </p:cNvCxnSpPr>
          <p:nvPr/>
        </p:nvCxnSpPr>
        <p:spPr>
          <a:xfrm>
            <a:off x="5464682" y="3894004"/>
            <a:ext cx="1287020" cy="12342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4AD13D02-EE5A-2012-BC2D-CAD09A287430}"/>
              </a:ext>
            </a:extLst>
          </p:cNvPr>
          <p:cNvCxnSpPr>
            <a:cxnSpLocks/>
          </p:cNvCxnSpPr>
          <p:nvPr/>
        </p:nvCxnSpPr>
        <p:spPr>
          <a:xfrm>
            <a:off x="5146262" y="4170528"/>
            <a:ext cx="1287020" cy="16182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1CD1059E-8C3D-DD87-6D43-1C7E962DBB38}"/>
              </a:ext>
            </a:extLst>
          </p:cNvPr>
          <p:cNvCxnSpPr>
            <a:cxnSpLocks/>
          </p:cNvCxnSpPr>
          <p:nvPr/>
        </p:nvCxnSpPr>
        <p:spPr>
          <a:xfrm flipV="1">
            <a:off x="4785789" y="957684"/>
            <a:ext cx="327414" cy="15454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D8B2828-C150-0C8E-A69E-11DA6B83E5B0}"/>
              </a:ext>
            </a:extLst>
          </p:cNvPr>
          <p:cNvCxnSpPr>
            <a:cxnSpLocks/>
            <a:endCxn id="44" idx="2"/>
          </p:cNvCxnSpPr>
          <p:nvPr/>
        </p:nvCxnSpPr>
        <p:spPr>
          <a:xfrm flipH="1" flipV="1">
            <a:off x="3358965" y="1793571"/>
            <a:ext cx="706833" cy="8412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82FC67F3-C7C3-6830-B602-2B953D3068D3}"/>
              </a:ext>
            </a:extLst>
          </p:cNvPr>
          <p:cNvCxnSpPr>
            <a:cxnSpLocks/>
          </p:cNvCxnSpPr>
          <p:nvPr/>
        </p:nvCxnSpPr>
        <p:spPr>
          <a:xfrm flipH="1" flipV="1">
            <a:off x="1501940" y="1022965"/>
            <a:ext cx="2049884" cy="18585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94DF6BB-340F-8487-437A-1546EF46353E}"/>
              </a:ext>
            </a:extLst>
          </p:cNvPr>
          <p:cNvCxnSpPr>
            <a:cxnSpLocks/>
          </p:cNvCxnSpPr>
          <p:nvPr/>
        </p:nvCxnSpPr>
        <p:spPr>
          <a:xfrm flipH="1" flipV="1">
            <a:off x="2380125" y="2298068"/>
            <a:ext cx="1066134" cy="8710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2A7A9A0E-95B1-9407-B5B4-1B981C765C26}"/>
              </a:ext>
            </a:extLst>
          </p:cNvPr>
          <p:cNvCxnSpPr>
            <a:cxnSpLocks/>
          </p:cNvCxnSpPr>
          <p:nvPr/>
        </p:nvCxnSpPr>
        <p:spPr>
          <a:xfrm flipH="1">
            <a:off x="2263087" y="3407660"/>
            <a:ext cx="962538" cy="1168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FF86B150-E931-1383-0F61-BECA65823549}"/>
              </a:ext>
            </a:extLst>
          </p:cNvPr>
          <p:cNvCxnSpPr>
            <a:cxnSpLocks/>
          </p:cNvCxnSpPr>
          <p:nvPr/>
        </p:nvCxnSpPr>
        <p:spPr>
          <a:xfrm flipH="1">
            <a:off x="2766059" y="3694592"/>
            <a:ext cx="690869" cy="3402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2CDFD013-2104-B25F-E793-F8811A79DDB5}"/>
              </a:ext>
            </a:extLst>
          </p:cNvPr>
          <p:cNvCxnSpPr>
            <a:cxnSpLocks/>
          </p:cNvCxnSpPr>
          <p:nvPr/>
        </p:nvCxnSpPr>
        <p:spPr>
          <a:xfrm flipH="1">
            <a:off x="2721562" y="3956531"/>
            <a:ext cx="823167" cy="8508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28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9" grpId="0"/>
      <p:bldP spid="42" grpId="0"/>
      <p:bldP spid="44" grpId="0"/>
      <p:bldP spid="46" grpId="0"/>
      <p:bldP spid="48" grpId="0"/>
      <p:bldP spid="50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7B76E290-A62D-F54A-BA5F-AB7DA4C13F37}"/>
              </a:ext>
            </a:extLst>
          </p:cNvPr>
          <p:cNvSpPr txBox="1">
            <a:spLocks/>
          </p:cNvSpPr>
          <p:nvPr/>
        </p:nvSpPr>
        <p:spPr>
          <a:xfrm>
            <a:off x="617220" y="2227948"/>
            <a:ext cx="8138160" cy="328131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y-GB" dirty="0">
                <a:latin typeface="+mj-lt"/>
              </a:rPr>
              <a:t>Mae'r gweithredoedd gan oedolion yn DROSEDDOL – 
Maen nhw’n TORRI’R GYFRAITH.
Mae'r gyfraith yna i ddiogelu plant a phobl ifanc o dan 18 oed.
</a:t>
            </a:r>
            <a:endParaRPr lang="cy-GB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B2CF7-CA84-7E24-9C61-DB61B1E539B4}"/>
              </a:ext>
            </a:extLst>
          </p:cNvPr>
          <p:cNvSpPr txBox="1"/>
          <p:nvPr/>
        </p:nvSpPr>
        <p:spPr>
          <a:xfrm>
            <a:off x="2002536" y="897344"/>
            <a:ext cx="56365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4400" b="1" dirty="0">
                <a:solidFill>
                  <a:srgbClr val="0070C0"/>
                </a:solidFill>
              </a:rPr>
              <a:t>Y Gyfraith
</a:t>
            </a:r>
            <a:endParaRPr lang="cy-GB" sz="4400" b="1" dirty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811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7B76E290-A62D-F54A-BA5F-AB7DA4C13F37}"/>
              </a:ext>
            </a:extLst>
          </p:cNvPr>
          <p:cNvSpPr txBox="1">
            <a:spLocks/>
          </p:cNvSpPr>
          <p:nvPr/>
        </p:nvSpPr>
        <p:spPr>
          <a:xfrm>
            <a:off x="768047" y="709664"/>
            <a:ext cx="7607905" cy="477292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y-GB" sz="6000" b="1" dirty="0">
                <a:solidFill>
                  <a:srgbClr val="002060"/>
                </a:solidFill>
              </a:rPr>
              <a:t>‘Ni all plentyn gydsynio i gamfanteisio'n droseddol ac nid y nhw sydd ar fai!' 
</a:t>
            </a:r>
            <a:endParaRPr lang="cy-GB" sz="1600" dirty="0"/>
          </a:p>
        </p:txBody>
      </p:sp>
    </p:spTree>
    <p:extLst>
      <p:ext uri="{BB962C8B-B14F-4D97-AF65-F5344CB8AC3E}">
        <p14:creationId xmlns:p14="http://schemas.microsoft.com/office/powerpoint/2010/main" val="85629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PowerPoint-2015-Safety">
  <a:themeElements>
    <a:clrScheme name="SB2019">
      <a:dk1>
        <a:sysClr val="windowText" lastClr="000000"/>
      </a:dk1>
      <a:lt1>
        <a:sysClr val="window" lastClr="FFFFFF"/>
      </a:lt1>
      <a:dk2>
        <a:srgbClr val="0A4399"/>
      </a:dk2>
      <a:lt2>
        <a:srgbClr val="E8F6FD"/>
      </a:lt2>
      <a:accent1>
        <a:srgbClr val="009900"/>
      </a:accent1>
      <a:accent2>
        <a:srgbClr val="FFFF00"/>
      </a:accent2>
      <a:accent3>
        <a:srgbClr val="E36C09"/>
      </a:accent3>
      <a:accent4>
        <a:srgbClr val="C00000"/>
      </a:accent4>
      <a:accent5>
        <a:srgbClr val="7030A0"/>
      </a:accent5>
      <a:accent6>
        <a:srgbClr val="777777"/>
      </a:accent6>
      <a:hlink>
        <a:srgbClr val="C00000"/>
      </a:hlink>
      <a:folHlink>
        <a:srgbClr val="C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choolBeat-PowerPoint-2021-03" id="{A99ADD08-BB0F-E24E-A9EC-D05E54DB9B22}" vid="{5A1AEBF6-5C7C-2647-B599-1ACAA6AC9B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2FF5FE6785AA40846AB1253DBE649E" ma:contentTypeVersion="11" ma:contentTypeDescription="Create a new document." ma:contentTypeScope="" ma:versionID="602ba5a7129c3cb4b3f296291c781da4">
  <xsd:schema xmlns:xsd="http://www.w3.org/2001/XMLSchema" xmlns:xs="http://www.w3.org/2001/XMLSchema" xmlns:p="http://schemas.microsoft.com/office/2006/metadata/properties" xmlns:ns3="ab26a668-8116-42e5-b73c-025f9cb39ddf" targetNamespace="http://schemas.microsoft.com/office/2006/metadata/properties" ma:root="true" ma:fieldsID="db2a4da22e745ea16b97bbf51f16a8c1" ns3:_="">
    <xsd:import namespace="ab26a668-8116-42e5-b73c-025f9cb39dd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26a668-8116-42e5-b73c-025f9cb39d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F7B6A6-B9A0-4071-BEA0-91A299F7A8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26a668-8116-42e5-b73c-025f9cb39d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CA2EE9-AF9F-42A9-BE93-B85D5F80301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D3E7FE6-72D1-4735-9F0C-3F70024758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SchoolBeat-PowerPoint-2021-08</Template>
  <TotalTime>20035</TotalTime>
  <Words>610</Words>
  <Application>Microsoft Macintosh PowerPoint</Application>
  <PresentationFormat>On-screen Show (4:3)</PresentationFormat>
  <Paragraphs>77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Century Gothic</vt:lpstr>
      <vt:lpstr>Comic Sans MS</vt:lpstr>
      <vt:lpstr>Wingdings</vt:lpstr>
      <vt:lpstr>PowerPoint-2015-Safety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Edifar y Dydd</dc:title>
  <dc:creator>McCready,Faith swp55221</dc:creator>
  <cp:lastModifiedBy>Andy Holland</cp:lastModifiedBy>
  <cp:revision>80</cp:revision>
  <cp:lastPrinted>2021-11-08T14:24:17Z</cp:lastPrinted>
  <dcterms:created xsi:type="dcterms:W3CDTF">2021-09-27T22:19:36Z</dcterms:created>
  <dcterms:modified xsi:type="dcterms:W3CDTF">2023-10-11T10:41:43Z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6cf8fe5-b7b7-4df7-b38d-1c61ac2f6639_Enabled">
    <vt:lpwstr>true</vt:lpwstr>
  </property>
  <property fmtid="{D5CDD505-2E9C-101B-9397-08002B2CF9AE}" pid="3" name="MSIP_Label_66cf8fe5-b7b7-4df7-b38d-1c61ac2f6639_SetDate">
    <vt:lpwstr>2021-09-27T23:20:58Z</vt:lpwstr>
  </property>
  <property fmtid="{D5CDD505-2E9C-101B-9397-08002B2CF9AE}" pid="4" name="MSIP_Label_66cf8fe5-b7b7-4df7-b38d-1c61ac2f6639_Method">
    <vt:lpwstr>Standard</vt:lpwstr>
  </property>
  <property fmtid="{D5CDD505-2E9C-101B-9397-08002B2CF9AE}" pid="5" name="MSIP_Label_66cf8fe5-b7b7-4df7-b38d-1c61ac2f6639_Name">
    <vt:lpwstr>66cf8fe5-b7b7-4df7-b38d-1c61ac2f6639</vt:lpwstr>
  </property>
  <property fmtid="{D5CDD505-2E9C-101B-9397-08002B2CF9AE}" pid="6" name="MSIP_Label_66cf8fe5-b7b7-4df7-b38d-1c61ac2f6639_SiteId">
    <vt:lpwstr>270c2f4d-fd0c-4f08-92a9-e5bdd8a87e09</vt:lpwstr>
  </property>
  <property fmtid="{D5CDD505-2E9C-101B-9397-08002B2CF9AE}" pid="7" name="MSIP_Label_66cf8fe5-b7b7-4df7-b38d-1c61ac2f6639_ActionId">
    <vt:lpwstr>4fe87289-d69f-4c16-939d-9b30ccd02ffa</vt:lpwstr>
  </property>
  <property fmtid="{D5CDD505-2E9C-101B-9397-08002B2CF9AE}" pid="8" name="MSIP_Label_66cf8fe5-b7b7-4df7-b38d-1c61ac2f6639_ContentBits">
    <vt:lpwstr>0</vt:lpwstr>
  </property>
  <property fmtid="{D5CDD505-2E9C-101B-9397-08002B2CF9AE}" pid="9" name="MSIP_Label_7beefdff-6834-454f-be00-a68b5bc5f471_Enabled">
    <vt:lpwstr>true</vt:lpwstr>
  </property>
  <property fmtid="{D5CDD505-2E9C-101B-9397-08002B2CF9AE}" pid="10" name="MSIP_Label_7beefdff-6834-454f-be00-a68b5bc5f471_SetDate">
    <vt:lpwstr>2021-11-08T15:37:00Z</vt:lpwstr>
  </property>
  <property fmtid="{D5CDD505-2E9C-101B-9397-08002B2CF9AE}" pid="11" name="MSIP_Label_7beefdff-6834-454f-be00-a68b5bc5f471_Method">
    <vt:lpwstr>Standard</vt:lpwstr>
  </property>
  <property fmtid="{D5CDD505-2E9C-101B-9397-08002B2CF9AE}" pid="12" name="MSIP_Label_7beefdff-6834-454f-be00-a68b5bc5f471_Name">
    <vt:lpwstr>OFFICIAL</vt:lpwstr>
  </property>
  <property fmtid="{D5CDD505-2E9C-101B-9397-08002B2CF9AE}" pid="13" name="MSIP_Label_7beefdff-6834-454f-be00-a68b5bc5f471_SiteId">
    <vt:lpwstr>39683655-1d97-4b22-be8c-246da0f47a41</vt:lpwstr>
  </property>
  <property fmtid="{D5CDD505-2E9C-101B-9397-08002B2CF9AE}" pid="14" name="MSIP_Label_7beefdff-6834-454f-be00-a68b5bc5f471_ActionId">
    <vt:lpwstr>daf163ca-281d-449e-ada0-7846f46138d4</vt:lpwstr>
  </property>
  <property fmtid="{D5CDD505-2E9C-101B-9397-08002B2CF9AE}" pid="15" name="MSIP_Label_7beefdff-6834-454f-be00-a68b5bc5f471_ContentBits">
    <vt:lpwstr>0</vt:lpwstr>
  </property>
  <property fmtid="{D5CDD505-2E9C-101B-9397-08002B2CF9AE}" pid="16" name="ContentTypeId">
    <vt:lpwstr>0x0101003D2FF5FE6785AA40846AB1253DBE649E</vt:lpwstr>
  </property>
  <property fmtid="{D5CDD505-2E9C-101B-9397-08002B2CF9AE}" pid="17" name="MSIP_Label_1677b0f2-b1ce-46d1-8668-d6acde8963a7_Enabled">
    <vt:lpwstr>true</vt:lpwstr>
  </property>
  <property fmtid="{D5CDD505-2E9C-101B-9397-08002B2CF9AE}" pid="18" name="MSIP_Label_1677b0f2-b1ce-46d1-8668-d6acde8963a7_SetDate">
    <vt:lpwstr>2022-05-20T08:19:23Z</vt:lpwstr>
  </property>
  <property fmtid="{D5CDD505-2E9C-101B-9397-08002B2CF9AE}" pid="19" name="MSIP_Label_1677b0f2-b1ce-46d1-8668-d6acde8963a7_Method">
    <vt:lpwstr>Standard</vt:lpwstr>
  </property>
  <property fmtid="{D5CDD505-2E9C-101B-9397-08002B2CF9AE}" pid="20" name="MSIP_Label_1677b0f2-b1ce-46d1-8668-d6acde8963a7_Name">
    <vt:lpwstr>OFFICIAL</vt:lpwstr>
  </property>
  <property fmtid="{D5CDD505-2E9C-101B-9397-08002B2CF9AE}" pid="21" name="MSIP_Label_1677b0f2-b1ce-46d1-8668-d6acde8963a7_SiteId">
    <vt:lpwstr>4e86b176-a10e-43bd-8d27-927f44d0e665</vt:lpwstr>
  </property>
  <property fmtid="{D5CDD505-2E9C-101B-9397-08002B2CF9AE}" pid="22" name="MSIP_Label_1677b0f2-b1ce-46d1-8668-d6acde8963a7_ActionId">
    <vt:lpwstr>b4494719-072b-496f-b2bf-343034e4de5d</vt:lpwstr>
  </property>
  <property fmtid="{D5CDD505-2E9C-101B-9397-08002B2CF9AE}" pid="23" name="MSIP_Label_1677b0f2-b1ce-46d1-8668-d6acde8963a7_ContentBits">
    <vt:lpwstr>0</vt:lpwstr>
  </property>
</Properties>
</file>