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36C6-B23C-1E42-A87E-61BBBD37A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BF643-7012-EE40-9058-437E6DF52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79E6-1DBE-934A-81E6-2EB738F3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F29CC-99BD-3C4D-B1CE-ADD536D1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BF531-3ABE-C34B-9EBC-B4B615F0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2EF5-3AE7-B848-B4E5-3C508832C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7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9990-942A-BB4F-ACBB-83AC7E4CC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4C2CA-FC27-384B-9037-FC50B1800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8098C-3C38-674E-8BC5-C53650C8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F6EA9-81BE-D44C-B6E0-E9396419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2092-13D3-FA46-B22F-688F8306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A728-BE4C-4747-A5B4-AF480AD53F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623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AD076-FD64-9640-8A5B-31586CFFB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D55A9-0280-DC44-8C50-AC72CA522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89CE7-037D-1346-9EA4-C9546840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53ECF-9AC9-B748-ACCB-3F84E328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FAFA0-298F-E848-909C-297A30F3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B434B-67BC-9A48-8CC1-96C1477736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663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08271-AAAA-164E-A8FC-C86E8988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86A65-E49B-AE4B-971F-3CA7050A232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7631F-AD34-034C-B7CA-FC1F2438E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ACC10-98AB-1145-88A2-E8C99135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852BC-9EB7-D344-9267-CFC37E0A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0BB71-7569-FF49-A71D-8410BEA6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F1B62B-E84A-EB43-ABE6-4171259CC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8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0D45-FE22-7A41-8106-342484C6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90C94-183B-FA4E-8556-10AA9AEE6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71A0A-4A92-7743-9634-43E54687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49D9C-EBC4-6D40-98B3-A58E8CB9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59DD8-D8BD-6949-ACD4-85B9CEF7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C12D5-2B7E-344B-A4A8-7CAEC33AA6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12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FDB89-085D-B142-A0A1-B43E7FBA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95A93-5FD0-DE4D-B82F-925FA55D6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80E82-E72D-B84F-9087-0DCE2A6D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12EDA-F9C7-4645-89FE-E7DCAC5E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A180B-CEA9-DC47-A585-8677C9F1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7C6CF-1A97-1B40-B8BF-2AD7E1964D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79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200F8-A0A1-7645-9487-5D712FC0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4A3F4-ECE9-7D42-AD61-BF779913B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C12B8-A678-BE48-A915-0F4C0662F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3DF2C-47B0-7748-B85C-FC25A2A3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8042F-E3A5-AE4E-914D-D4E446E4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3C524-E003-A14C-B9CA-F62C9AE0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05C4E-8076-FB48-9C48-977CC92CB1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24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5401-D9B6-AD4E-8D04-799744BF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150BF-3AC8-C944-B45B-94D1F7265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251CC-C498-5648-877B-F853D5017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E9A2BF-B9A2-A840-9637-ACA5BC90F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C9F8A-5518-5642-ADB9-8D9B92EFE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10D48-1C04-F04F-96BF-8AC69B3A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5446C-3D8E-9C4B-960D-2549DED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5249E-2283-F54F-95EB-32788F7B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135E1-D70C-3A42-A05F-51E4D1FCDF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00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E125A-FA41-AB45-9D6F-3B8B0B20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DB456-08B2-964D-BCD4-84E963E2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CB180-F61F-0444-AA92-FF02ED43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64794-1998-EB4D-A3E1-2AB47170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A3800-835F-0540-BB69-FDD460128A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29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90915-3B09-9D49-A831-C8C7A4C2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6E737-B396-9245-8921-DBC00425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3EC0D-D279-7647-91CD-005C376E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5495-D1B5-9D49-9C51-286C826735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82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523B-A5C1-F34A-85EE-E3852811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D675-AA83-CD4B-AA18-C5D754339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AE4DC-6FC8-8A48-BA99-C8AB8E1ED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94B65-93A0-5245-95C8-FBD8BE3C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005DE-E6B3-0B45-AE04-B9AE7E7D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B2CD3-CADE-9A43-9CF7-C54438DD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E1B34-CA98-C346-8AEF-8719BDB7D9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185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68AD9-237B-514B-901E-19290982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4B3D78-4B1D-3B46-85A2-98E8D962F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DC6A3-038D-7349-8A02-D0B7C960A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C8C79-39B5-7E41-A080-1D741705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5B6A6-56D2-E94B-8917-14BE5561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0494E-C75D-C94E-899A-7FBC7F06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0727B-642B-C84B-87F7-AF1FC521AD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72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FB2751-12E3-4945-B8FE-31833791A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1A7FF8-BCF2-5B4E-9012-36685EE51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B377FC-B153-6C4B-948A-ACF38E4381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9653E9-1E7E-F442-AEE6-13F7D9EBB3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4EC9A1-3FA4-7148-A673-F3AA96DD63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39FE28-F469-AC47-AFC4-172C7C8A217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>
            <a:extLst>
              <a:ext uri="{FF2B5EF4-FFF2-40B4-BE49-F238E27FC236}">
                <a16:creationId xmlns:a16="http://schemas.microsoft.com/office/drawing/2014/main" id="{639FBB4C-2CAC-164A-9C4D-A931434B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71473484-1B3A-3146-9B4B-178CCDDE1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3575" y="2565400"/>
            <a:ext cx="5040313" cy="1150938"/>
          </a:xfrm>
        </p:spPr>
        <p:txBody>
          <a:bodyPr anchor="ctr"/>
          <a:lstStyle/>
          <a:p>
            <a:br>
              <a:rPr lang="en-GB" altLang="en-US" sz="5400">
                <a:latin typeface="Comic Sans MS" panose="030F0902030302020204" pitchFamily="66" charset="0"/>
              </a:rPr>
            </a:br>
            <a:r>
              <a:rPr lang="en-GB" altLang="en-US" sz="5000" b="1">
                <a:solidFill>
                  <a:srgbClr val="FF6600"/>
                </a:solidFill>
                <a:latin typeface="Comic Sans MS" panose="030F0902030302020204" pitchFamily="66" charset="0"/>
              </a:rPr>
              <a:t>The role of the bystander</a:t>
            </a:r>
          </a:p>
        </p:txBody>
      </p:sp>
      <p:pic>
        <p:nvPicPr>
          <p:cNvPr id="14344" name="Picture 8">
            <a:extLst>
              <a:ext uri="{FF2B5EF4-FFF2-40B4-BE49-F238E27FC236}">
                <a16:creationId xmlns:a16="http://schemas.microsoft.com/office/drawing/2014/main" id="{508A7794-295C-9D41-968D-7277FD54F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5" name="WordArt 9">
            <a:extLst>
              <a:ext uri="{FF2B5EF4-FFF2-40B4-BE49-F238E27FC236}">
                <a16:creationId xmlns:a16="http://schemas.microsoft.com/office/drawing/2014/main" id="{5EDE0FD6-F21D-3648-B49A-1D0EAA946A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836613"/>
            <a:ext cx="4381500" cy="1695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Bullying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9A7D67A4-BFC4-D649-9583-B4D6FDA72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5949950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0000FF"/>
                </a:solidFill>
                <a:latin typeface="Comic Sans MS" panose="030F0902030302020204" pitchFamily="66" charset="0"/>
              </a:rPr>
              <a:t>Activity 4</a:t>
            </a:r>
          </a:p>
        </p:txBody>
      </p:sp>
      <p:pic>
        <p:nvPicPr>
          <p:cNvPr id="14347" name="Picture 11">
            <a:extLst>
              <a:ext uri="{FF2B5EF4-FFF2-40B4-BE49-F238E27FC236}">
                <a16:creationId xmlns:a16="http://schemas.microsoft.com/office/drawing/2014/main" id="{CE27E5BF-73F7-FD41-8FF3-ED3E87657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4750"/>
            <a:ext cx="2665412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>
            <a:extLst>
              <a:ext uri="{FF2B5EF4-FFF2-40B4-BE49-F238E27FC236}">
                <a16:creationId xmlns:a16="http://schemas.microsoft.com/office/drawing/2014/main" id="{C005A55C-0663-8342-A0F4-1C2FCA963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6683391B-ACCB-4149-B27A-8CAC094FAD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7848600" cy="2087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</a:t>
            </a:r>
            <a:r>
              <a:rPr lang="en-GB" altLang="en-US" sz="3600" b="1">
                <a:solidFill>
                  <a:schemeClr val="accent2"/>
                </a:solidFill>
                <a:latin typeface="Comic Sans MS" panose="030F0902030302020204" pitchFamily="66" charset="0"/>
              </a:rPr>
              <a:t>Bullying is when someone, on purpose, hurts, threatens or frightens you regularly</a:t>
            </a:r>
          </a:p>
        </p:txBody>
      </p:sp>
      <p:sp>
        <p:nvSpPr>
          <p:cNvPr id="15370" name="WordArt 10">
            <a:extLst>
              <a:ext uri="{FF2B5EF4-FFF2-40B4-BE49-F238E27FC236}">
                <a16:creationId xmlns:a16="http://schemas.microsoft.com/office/drawing/2014/main" id="{53D1B037-261C-334C-9F68-27DE7FB57B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315200" cy="1500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GB" sz="72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What is bullying?</a:t>
            </a:r>
          </a:p>
        </p:txBody>
      </p:sp>
      <p:pic>
        <p:nvPicPr>
          <p:cNvPr id="15371" name="Picture 11">
            <a:extLst>
              <a:ext uri="{FF2B5EF4-FFF2-40B4-BE49-F238E27FC236}">
                <a16:creationId xmlns:a16="http://schemas.microsoft.com/office/drawing/2014/main" id="{C6DA4AD5-686D-5A4B-A759-C082453BA0C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636838"/>
            <a:ext cx="3240087" cy="166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2" name="Picture 12">
            <a:extLst>
              <a:ext uri="{FF2B5EF4-FFF2-40B4-BE49-F238E27FC236}">
                <a16:creationId xmlns:a16="http://schemas.microsoft.com/office/drawing/2014/main" id="{761EB2E2-55B4-4C4E-AF6F-2360FCF19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636838"/>
            <a:ext cx="2376487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>
            <a:extLst>
              <a:ext uri="{FF2B5EF4-FFF2-40B4-BE49-F238E27FC236}">
                <a16:creationId xmlns:a16="http://schemas.microsoft.com/office/drawing/2014/main" id="{A2F2E40C-3F41-F64D-9A88-E185EE513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19588"/>
            <a:ext cx="3240087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>
            <a:extLst>
              <a:ext uri="{FF2B5EF4-FFF2-40B4-BE49-F238E27FC236}">
                <a16:creationId xmlns:a16="http://schemas.microsoft.com/office/drawing/2014/main" id="{52977933-0EAC-8B49-8B52-E32CB4DA0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1617662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>
            <a:extLst>
              <a:ext uri="{FF2B5EF4-FFF2-40B4-BE49-F238E27FC236}">
                <a16:creationId xmlns:a16="http://schemas.microsoft.com/office/drawing/2014/main" id="{71642D1E-9233-8D43-88D1-217C11374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52963"/>
            <a:ext cx="2376487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16">
            <a:extLst>
              <a:ext uri="{FF2B5EF4-FFF2-40B4-BE49-F238E27FC236}">
                <a16:creationId xmlns:a16="http://schemas.microsoft.com/office/drawing/2014/main" id="{5BEB38C8-F964-E84F-8789-C7E62ED54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652963"/>
            <a:ext cx="1641475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5A207832-2119-7942-8C19-B753A3232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Rectangle 4">
            <a:extLst>
              <a:ext uri="{FF2B5EF4-FFF2-40B4-BE49-F238E27FC236}">
                <a16:creationId xmlns:a16="http://schemas.microsoft.com/office/drawing/2014/main" id="{CCA210D2-3D7A-9D4B-B24B-6EAA0ECED7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55763" y="2133600"/>
            <a:ext cx="7488237" cy="4525963"/>
          </a:xfrm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hurting someone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name calling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being left out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taking things from others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making signs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cyberbullying</a:t>
            </a:r>
          </a:p>
        </p:txBody>
      </p:sp>
      <p:sp>
        <p:nvSpPr>
          <p:cNvPr id="25607" name="WordArt 7">
            <a:extLst>
              <a:ext uri="{FF2B5EF4-FFF2-40B4-BE49-F238E27FC236}">
                <a16:creationId xmlns:a16="http://schemas.microsoft.com/office/drawing/2014/main" id="{90D5B587-C410-8A4D-B083-42788AF79D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620713"/>
            <a:ext cx="6286500" cy="1562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What types of bullying</a:t>
            </a:r>
          </a:p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do you know about?</a:t>
            </a:r>
          </a:p>
        </p:txBody>
      </p:sp>
      <p:pic>
        <p:nvPicPr>
          <p:cNvPr id="25609" name="Picture 9">
            <a:extLst>
              <a:ext uri="{FF2B5EF4-FFF2-40B4-BE49-F238E27FC236}">
                <a16:creationId xmlns:a16="http://schemas.microsoft.com/office/drawing/2014/main" id="{12543CAF-1EAB-4042-A7C5-2CCD569B2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576262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>
            <a:extLst>
              <a:ext uri="{FF2B5EF4-FFF2-40B4-BE49-F238E27FC236}">
                <a16:creationId xmlns:a16="http://schemas.microsoft.com/office/drawing/2014/main" id="{FF88296E-1260-EB4C-9166-CBBD2770E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1" name="Picture 11">
            <a:extLst>
              <a:ext uri="{FF2B5EF4-FFF2-40B4-BE49-F238E27FC236}">
                <a16:creationId xmlns:a16="http://schemas.microsoft.com/office/drawing/2014/main" id="{30EBEC4C-F0FB-F649-B78E-FD7FA595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92600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>
            <a:extLst>
              <a:ext uri="{FF2B5EF4-FFF2-40B4-BE49-F238E27FC236}">
                <a16:creationId xmlns:a16="http://schemas.microsoft.com/office/drawing/2014/main" id="{D9732506-255C-9247-B151-9049993E9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13325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>
            <a:extLst>
              <a:ext uri="{FF2B5EF4-FFF2-40B4-BE49-F238E27FC236}">
                <a16:creationId xmlns:a16="http://schemas.microsoft.com/office/drawing/2014/main" id="{AE7F2772-5CF7-6B49-8E90-7342A6E0B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662613"/>
            <a:ext cx="611187" cy="61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>
            <a:extLst>
              <a:ext uri="{FF2B5EF4-FFF2-40B4-BE49-F238E27FC236}">
                <a16:creationId xmlns:a16="http://schemas.microsoft.com/office/drawing/2014/main" id="{A42A6E3B-0EF8-444D-8F91-B67CC53CB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5969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4E1BDE43-9ABD-DD4A-915D-9D0A301D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WordArt 6">
            <a:extLst>
              <a:ext uri="{FF2B5EF4-FFF2-40B4-BE49-F238E27FC236}">
                <a16:creationId xmlns:a16="http://schemas.microsoft.com/office/drawing/2014/main" id="{9BFB7667-D634-5744-A025-672F087BF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6886575" cy="96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5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What is a bystander?</a:t>
            </a:r>
          </a:p>
        </p:txBody>
      </p:sp>
      <p:sp>
        <p:nvSpPr>
          <p:cNvPr id="26631" name="WordArt 7">
            <a:extLst>
              <a:ext uri="{FF2B5EF4-FFF2-40B4-BE49-F238E27FC236}">
                <a16:creationId xmlns:a16="http://schemas.microsoft.com/office/drawing/2014/main" id="{35BED484-6151-7D4B-9DA4-0780FE6169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2492375"/>
            <a:ext cx="3752850" cy="2886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an onlooker</a:t>
            </a:r>
          </a:p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a witness</a:t>
            </a:r>
          </a:p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an observer</a:t>
            </a:r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EEDBA3B4-DE98-D94F-9BF0-D08FD60D60D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3550" y="1628775"/>
            <a:ext cx="1701800" cy="4497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3" name="Picture 9">
            <a:extLst>
              <a:ext uri="{FF2B5EF4-FFF2-40B4-BE49-F238E27FC236}">
                <a16:creationId xmlns:a16="http://schemas.microsoft.com/office/drawing/2014/main" id="{DDFF21C2-4D26-C14E-A902-F2EC0F947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>
            <a:extLst>
              <a:ext uri="{FF2B5EF4-FFF2-40B4-BE49-F238E27FC236}">
                <a16:creationId xmlns:a16="http://schemas.microsoft.com/office/drawing/2014/main" id="{CF8640C5-47EA-F44F-9298-39ED38FAF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>
            <a:extLst>
              <a:ext uri="{FF2B5EF4-FFF2-40B4-BE49-F238E27FC236}">
                <a16:creationId xmlns:a16="http://schemas.microsoft.com/office/drawing/2014/main" id="{1B23048B-939F-B447-B381-FF52CA72F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2727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CF0AAB89-65CF-DB46-A52B-E65679B6B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4" name="WordArt 6">
            <a:extLst>
              <a:ext uri="{FF2B5EF4-FFF2-40B4-BE49-F238E27FC236}">
                <a16:creationId xmlns:a16="http://schemas.microsoft.com/office/drawing/2014/main" id="{3A5FAF14-EB9E-F445-BBD1-DF0FB313C6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549275"/>
            <a:ext cx="5781675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Would you help?</a:t>
            </a:r>
          </a:p>
        </p:txBody>
      </p:sp>
      <p:sp>
        <p:nvSpPr>
          <p:cNvPr id="27655" name="WordArt 7">
            <a:extLst>
              <a:ext uri="{FF2B5EF4-FFF2-40B4-BE49-F238E27FC236}">
                <a16:creationId xmlns:a16="http://schemas.microsoft.com/office/drawing/2014/main" id="{FCA1C170-EBDE-EE48-B486-7A33232673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1916113"/>
            <a:ext cx="7191375" cy="2286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2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In pairs talk about when </a:t>
            </a:r>
          </a:p>
          <a:p>
            <a:pPr algn="ctr"/>
            <a:r>
              <a:rPr lang="en-GB" sz="32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you would and when you wouldn't help</a:t>
            </a:r>
          </a:p>
          <a:p>
            <a:pPr algn="ctr"/>
            <a:r>
              <a:rPr lang="en-GB" sz="32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someone being bullied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653B1CAD-BA58-034C-8FD5-ECB18FC75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>
            <a:extLst>
              <a:ext uri="{FF2B5EF4-FFF2-40B4-BE49-F238E27FC236}">
                <a16:creationId xmlns:a16="http://schemas.microsoft.com/office/drawing/2014/main" id="{2193C5F7-CEBC-694B-AE93-CB9A13F4D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581525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>
            <a:extLst>
              <a:ext uri="{FF2B5EF4-FFF2-40B4-BE49-F238E27FC236}">
                <a16:creationId xmlns:a16="http://schemas.microsoft.com/office/drawing/2014/main" id="{C2AE402E-1FB8-4F4D-B73A-BE0B208EE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52913"/>
            <a:ext cx="216058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>
            <a:extLst>
              <a:ext uri="{FF2B5EF4-FFF2-40B4-BE49-F238E27FC236}">
                <a16:creationId xmlns:a16="http://schemas.microsoft.com/office/drawing/2014/main" id="{4CD22F44-7418-F24F-A7BA-FC58417B5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24400"/>
            <a:ext cx="1595438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303EE61D-7CAA-5D4C-9DCD-F3541F4D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WordArt 6">
            <a:extLst>
              <a:ext uri="{FF2B5EF4-FFF2-40B4-BE49-F238E27FC236}">
                <a16:creationId xmlns:a16="http://schemas.microsoft.com/office/drawing/2014/main" id="{D578CFC3-970F-7646-B500-5508A87D65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505700" cy="781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Can you finish the sentences?</a:t>
            </a:r>
          </a:p>
        </p:txBody>
      </p:sp>
      <p:pic>
        <p:nvPicPr>
          <p:cNvPr id="28682" name="Picture 10">
            <a:extLst>
              <a:ext uri="{FF2B5EF4-FFF2-40B4-BE49-F238E27FC236}">
                <a16:creationId xmlns:a16="http://schemas.microsoft.com/office/drawing/2014/main" id="{C3031A1A-4D2B-BF4A-829E-09219274F45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1916113"/>
            <a:ext cx="4249737" cy="4249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84" name="AutoShape 12">
            <a:extLst>
              <a:ext uri="{FF2B5EF4-FFF2-40B4-BE49-F238E27FC236}">
                <a16:creationId xmlns:a16="http://schemas.microsoft.com/office/drawing/2014/main" id="{62CFA044-1010-FE49-A456-F063002C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349500"/>
            <a:ext cx="2376488" cy="2087563"/>
          </a:xfrm>
          <a:prstGeom prst="wedgeEllipseCallout">
            <a:avLst>
              <a:gd name="adj1" fmla="val -102106"/>
              <a:gd name="adj2" fmla="val 10074"/>
            </a:avLst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I would help someone who was being bullied if…..</a:t>
            </a:r>
          </a:p>
        </p:txBody>
      </p:sp>
      <p:sp>
        <p:nvSpPr>
          <p:cNvPr id="28686" name="AutoShape 14">
            <a:extLst>
              <a:ext uri="{FF2B5EF4-FFF2-40B4-BE49-F238E27FC236}">
                <a16:creationId xmlns:a16="http://schemas.microsoft.com/office/drawing/2014/main" id="{97B9B62C-2F50-3047-A1DA-889527F02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2592387" cy="2087562"/>
          </a:xfrm>
          <a:prstGeom prst="wedgeEllipseCallout">
            <a:avLst>
              <a:gd name="adj1" fmla="val 88458"/>
              <a:gd name="adj2" fmla="val 34032"/>
            </a:avLst>
          </a:prstGeom>
          <a:solidFill>
            <a:srgbClr val="33CCCC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I would not help someone who was being bullied if…..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FEA732EF-2015-9449-8D44-095E9368B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2" name="WordArt 6">
            <a:extLst>
              <a:ext uri="{FF2B5EF4-FFF2-40B4-BE49-F238E27FC236}">
                <a16:creationId xmlns:a16="http://schemas.microsoft.com/office/drawing/2014/main" id="{155B38DC-2E12-B043-BCEB-1A84D5D540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5721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What could you do?</a:t>
            </a:r>
          </a:p>
        </p:txBody>
      </p:sp>
      <p:sp>
        <p:nvSpPr>
          <p:cNvPr id="29704" name="WordArt 8">
            <a:extLst>
              <a:ext uri="{FF2B5EF4-FFF2-40B4-BE49-F238E27FC236}">
                <a16:creationId xmlns:a16="http://schemas.microsoft.com/office/drawing/2014/main" id="{84961156-DEC9-0C4E-8A3A-AA902A44EF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2060575"/>
            <a:ext cx="62674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Put the statements in order</a:t>
            </a: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228C7E0B-5CA6-7F4A-9FB0-761DDF7D1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933825"/>
            <a:ext cx="66246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8D81848B-76C7-FB4B-A903-22A65B3FF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22116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902030302020204" pitchFamily="66" charset="0"/>
              </a:rPr>
              <a:t>Most likely - First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0B4F2164-6195-C942-907F-92A9C8CB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22116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902030302020204" pitchFamily="66" charset="0"/>
              </a:rPr>
              <a:t>Least likely - Last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165AFC1F-B588-1742-B031-9C5C3DFA9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WordArt 6">
            <a:extLst>
              <a:ext uri="{FF2B5EF4-FFF2-40B4-BE49-F238E27FC236}">
                <a16:creationId xmlns:a16="http://schemas.microsoft.com/office/drawing/2014/main" id="{0CEBAD42-538B-4D48-954F-8B921775A8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6581775" cy="127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Where in school have you seen </a:t>
            </a:r>
          </a:p>
          <a:p>
            <a:pPr algn="ctr"/>
            <a:r>
              <a:rPr lang="en-GB" sz="36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bullying happen?</a:t>
            </a:r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09FA7BE4-5D63-ED49-98A9-0E87839CD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4608512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A4058289-200E-F248-B026-1B986671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3" name="Picture 9">
            <a:extLst>
              <a:ext uri="{FF2B5EF4-FFF2-40B4-BE49-F238E27FC236}">
                <a16:creationId xmlns:a16="http://schemas.microsoft.com/office/drawing/2014/main" id="{21AB793F-4BA6-E142-B036-3D8C4A58004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76250"/>
            <a:ext cx="6480175" cy="5859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4" name="Text Box 10">
            <a:extLst>
              <a:ext uri="{FF2B5EF4-FFF2-40B4-BE49-F238E27FC236}">
                <a16:creationId xmlns:a16="http://schemas.microsoft.com/office/drawing/2014/main" id="{89C461F8-AD20-A442-9BC5-F7AB6AD76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89138"/>
            <a:ext cx="42481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400" b="1">
                <a:solidFill>
                  <a:schemeClr val="bg1"/>
                </a:solidFill>
                <a:latin typeface="Comic Sans MS" panose="030F0902030302020204" pitchFamily="66" charset="0"/>
              </a:rPr>
              <a:t>Bullying will stop in under 10 seconds when peers (other children) help</a:t>
            </a:r>
          </a:p>
        </p:txBody>
      </p:sp>
      <p:sp>
        <p:nvSpPr>
          <p:cNvPr id="31755" name="WordArt 11">
            <a:extLst>
              <a:ext uri="{FF2B5EF4-FFF2-40B4-BE49-F238E27FC236}">
                <a16:creationId xmlns:a16="http://schemas.microsoft.com/office/drawing/2014/main" id="{571F3035-D5C6-B54D-9E4A-55FD8F344D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5721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Did you know?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215EFF20-2F59-4446-B2FE-5DD62AEBA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16113"/>
            <a:ext cx="42481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400" b="1">
                <a:solidFill>
                  <a:schemeClr val="bg1"/>
                </a:solidFill>
                <a:latin typeface="Comic Sans MS" panose="030F0902030302020204" pitchFamily="66" charset="0"/>
              </a:rPr>
              <a:t>Bystanders are present nearly every time bullying happens. (8/10)</a:t>
            </a: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9B7988D6-7121-BC4E-8FAE-2D8128E47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916113"/>
            <a:ext cx="42481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400" b="1">
                <a:solidFill>
                  <a:schemeClr val="bg1"/>
                </a:solidFill>
                <a:latin typeface="Comic Sans MS" panose="030F0902030302020204" pitchFamily="66" charset="0"/>
              </a:rPr>
              <a:t>In the playground children help stop bullying more often than adults!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178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Default Design</vt:lpstr>
      <vt:lpstr> The role of the bystander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9</cp:revision>
  <dcterms:created xsi:type="dcterms:W3CDTF">2012-04-30T13:27:46Z</dcterms:created>
  <dcterms:modified xsi:type="dcterms:W3CDTF">2022-03-02T23:48:15Z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