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50000" autoAdjust="0"/>
  </p:normalViewPr>
  <p:slideViewPr>
    <p:cSldViewPr>
      <p:cViewPr varScale="1">
        <p:scale>
          <a:sx n="127" d="100"/>
          <a:sy n="127" d="100"/>
        </p:scale>
        <p:origin x="16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A04A00-4EFB-7E44-B5EE-6C299BA8E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8EB15D-AC77-DF4E-B4BE-8CE18CC35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3395A-B8B2-4946-ACF7-13BB2C655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912E6-F963-EF43-8E03-0D61E0EA2B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92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D8D053-6B99-5C47-9B6E-9272207FF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6E56D-80BC-4A47-B731-84DDD8F98F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A06237-5E6D-4440-875B-B1D4AB9BB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9E280-5CE8-6349-B219-126D72301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1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DBE20-01DC-0B41-A145-8025AE2F0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B5B000-034F-4946-AABC-22B53B0F5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47BE6-8151-F647-9FA5-172BAB21F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91B74-9899-7F4A-81D3-3694D83F26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61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86DCD0-B35D-B042-B3EE-012F06E50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486371-FDC0-1D48-B7B6-5D9F5B944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8A19A-83BC-1349-8BE7-1BC126C68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96DC9-3975-6845-AB90-461B4CE33B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89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FA8061-A376-FD43-B508-504F3721AB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A2337-7760-4B43-B668-1EA330EF7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680600-508B-9447-B368-DCE0E133F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D1BDD-BE1F-954C-9460-EEC037FA33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91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15EC7-5F29-8D4A-9F9D-A00BFB72C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28613D-3AF8-8E48-AFE1-E27B7469B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302732-FDAB-884B-90DA-A614DA443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D4E41-87AD-0440-8E61-12503A7F6B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5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A21E89-8634-B542-BB25-174323FC3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B6DB3B-E34E-434E-81F4-23229498C9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205A59-9EEF-234F-ACB3-B6DCF8DE51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F1DA6-D22E-7E46-9057-09EE389746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564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A70046-2DD2-994B-A765-8D886DBB8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4648ED-4098-3340-A292-5AA0A9032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49920B-DACD-A149-A60B-C28AA92AD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28C5C-C487-9A4C-BC41-F78F4FE747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4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AD51484-92C2-674E-BFD6-F7583AA0C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6B8374-C785-1E40-9AC0-F43E913D7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5E2153-349C-4547-AB04-D61DAF8D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A8C02-7255-A545-886C-0960FC32C9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83D756-42C6-524D-98C6-A6D75212B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045770-DDFC-AC49-A503-BFE9F8EA1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D51BE-1C5E-A842-987D-0039C6575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83749-3F23-BC44-A560-181AB11BD3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806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EAAC9A-D6A2-1249-BE45-C3E06A0CF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E091E9-4EB6-6649-A361-C5CB1BAE7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B6DBC9-B662-FE49-9753-2D41237944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B5865-8E8E-A847-A663-522258E8E3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28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and">
            <a:extLst>
              <a:ext uri="{FF2B5EF4-FFF2-40B4-BE49-F238E27FC236}">
                <a16:creationId xmlns:a16="http://schemas.microsoft.com/office/drawing/2014/main" id="{DA457B18-44CC-8242-B2A6-F54761FED4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54B895D4-BF08-2643-8FC7-345B992DC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7B16C58B-E527-6F49-B0D7-8D4C364C6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8CB9CA4-7E1E-0745-BA65-59870EC528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9EAF2B-0E96-DF43-88A8-62E4F34253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6A1936-CD6E-2A44-8439-8ECD0E306D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57B0ADD-72E2-CE42-B455-8286D069743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14" descr="1">
            <a:extLst>
              <a:ext uri="{FF2B5EF4-FFF2-40B4-BE49-F238E27FC236}">
                <a16:creationId xmlns:a16="http://schemas.microsoft.com/office/drawing/2014/main" id="{CD06CC52-959F-2143-8114-1B5F167035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470650"/>
            <a:ext cx="3810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2A8D3474-C59A-FF4A-A04D-53B7CD7C1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Diogelwch Rhyngrwyd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5B6F343A-1032-0B4E-A503-EE13D1014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>
              <a:latin typeface="Comic Sans MS" panose="030F09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>
                <a:latin typeface="Comic Sans MS" panose="030F0902030302020204" pitchFamily="66" charset="0"/>
              </a:rPr>
              <a:t>Riportiwyd y canlynol gan bobl ifanc o'ch oedran chi.</a:t>
            </a:r>
            <a:r>
              <a:rPr lang="en-US" altLang="en-US"/>
              <a:t> </a:t>
            </a:r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B7CDECEB-6E3D-0644-A344-DC0249C09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210425" cy="2290762"/>
          </a:xfrm>
        </p:spPr>
        <p:txBody>
          <a:bodyPr/>
          <a:lstStyle/>
          <a:p>
            <a:pPr algn="r" eaLnBrk="1" hangingPunct="1"/>
            <a:br>
              <a:rPr lang="en-US" altLang="en-US" sz="2000" b="1">
                <a:solidFill>
                  <a:schemeClr val="tx1"/>
                </a:solidFill>
                <a:latin typeface="Comic Sans MS" panose="030F0902030302020204" pitchFamily="66" charset="0"/>
              </a:rPr>
            </a:br>
            <a:br>
              <a:rPr lang="en-US" altLang="en-US" sz="2000" b="1">
                <a:solidFill>
                  <a:schemeClr val="tx1"/>
                </a:solidFill>
                <a:latin typeface="Comic Sans MS" panose="030F0902030302020204" pitchFamily="66" charset="0"/>
              </a:rPr>
            </a:br>
            <a:r>
              <a:rPr lang="en-US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Cyfarfyddais â Sam mewn ystafell sgwrsio ar y we.</a:t>
            </a:r>
            <a:br>
              <a:rPr lang="en-US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Rydym wedi bod mewn cysylltiad am rai wythnosau. </a:t>
            </a:r>
            <a:br>
              <a:rPr lang="en-US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Mae am i ni gwrdd.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GB" altLang="en-US" sz="2000">
                <a:solidFill>
                  <a:schemeClr val="tx1"/>
                </a:solidFill>
                <a:latin typeface="Comic Sans MS" panose="030F0902030302020204" pitchFamily="66" charset="0"/>
              </a:rPr>
              <a:t>Beth yw eich barn chi</a:t>
            </a:r>
            <a:r>
              <a:rPr lang="en-GB" altLang="en-US" sz="2000">
                <a:latin typeface="Comic Sans MS" panose="030F0902030302020204" pitchFamily="66" charset="0"/>
              </a:rPr>
              <a:t>?</a:t>
            </a:r>
            <a:r>
              <a:rPr lang="en-US" altLang="en-US"/>
              <a:t> </a:t>
            </a: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Jillian, 12 oed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92D6635-8277-E941-AC2A-BB207CEBD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141663"/>
            <a:ext cx="8208962" cy="3024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Cyfarfod, rydych yn dod ymlaen yn dda</a:t>
            </a:r>
            <a:r>
              <a:rPr lang="en-GB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Byddwn i yn mynd â ffrind gyda fi i'r cyfarfod</a:t>
            </a:r>
            <a:r>
              <a:rPr lang="en-US" altLang="en-US" sz="2400">
                <a:latin typeface="Comic Sans MS" panose="030F0902030302020204" pitchFamily="66" charset="0"/>
              </a:rPr>
              <a:t> </a:t>
            </a: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Peidio â chyfarfod, does dim drwg mewn sgwrsio</a:t>
            </a:r>
            <a:r>
              <a:rPr lang="en-US" altLang="en-US" sz="2400">
                <a:latin typeface="Comic Sans MS" panose="030F09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Dywedwch wrth eich rhiant ble a phryd y byddwch yn cyfarfod ac ewch â nhw gyda chi</a:t>
            </a:r>
          </a:p>
        </p:txBody>
      </p:sp>
      <p:pic>
        <p:nvPicPr>
          <p:cNvPr id="3076" name="Picture 8" descr="girl internet 2">
            <a:extLst>
              <a:ext uri="{FF2B5EF4-FFF2-40B4-BE49-F238E27FC236}">
                <a16:creationId xmlns:a16="http://schemas.microsoft.com/office/drawing/2014/main" id="{5F5593FC-8ACF-1940-A13A-8DAD8AEE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30257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7F8CE6-0D81-B14E-9B9A-42201D634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273925" cy="2449513"/>
          </a:xfrm>
        </p:spPr>
        <p:txBody>
          <a:bodyPr/>
          <a:lstStyle/>
          <a:p>
            <a:pPr algn="l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Mae Gwyn wedi gofyn am fy rhif ffôn a fy nghyfeiriad e-bost.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Rydym wedi bod mewn cysylltiad am rai wythnosau.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Rydym yn dod ymlaen yn dda iawn rydym yn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gefnogwyr Man U.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br>
              <a:rPr lang="en-GB" altLang="en-US" sz="1800">
                <a:solidFill>
                  <a:schemeClr val="tx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latin typeface="Comic Sans MS" panose="030F0902030302020204" pitchFamily="66" charset="0"/>
              </a:rPr>
              <a:t>Beth ddylwn i ei wneud?</a:t>
            </a:r>
            <a:r>
              <a:rPr lang="en-US" altLang="en-US"/>
              <a:t> </a:t>
            </a: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pl-PL" altLang="en-US" sz="2000">
                <a:latin typeface="Comic Sans MS" panose="030F0902030302020204" pitchFamily="66" charset="0"/>
              </a:rPr>
              <a:t>Ian 11 oed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6A1627-7B34-A248-B5ED-312C55329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0"/>
            <a:ext cx="8291512" cy="36337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2400"/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en-US" sz="2400">
                <a:latin typeface="Comic Sans MS" panose="030F0902030302020204" pitchFamily="66" charset="0"/>
              </a:rPr>
              <a:t>Mae hwn yn syniad da</a:t>
            </a:r>
            <a:r>
              <a:rPr lang="en-US" altLang="en-US" sz="2400">
                <a:latin typeface="Comic Sans MS" panose="030F0902030302020204" pitchFamily="66" charset="0"/>
              </a:rPr>
              <a:t> </a:t>
            </a: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Parhau i sgwrsio ond peidiwch â rhoi manylion personol iddo</a:t>
            </a:r>
            <a:r>
              <a:rPr lang="en-US" altLang="en-US" sz="2400">
                <a:latin typeface="Comic Sans MS" panose="030F0902030302020204" pitchFamily="66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Stopio sgwrsio ar unwaith</a:t>
            </a:r>
            <a:r>
              <a:rPr lang="en-US" altLang="en-US" sz="2400">
                <a:latin typeface="Comic Sans MS" panose="030F0902030302020204" pitchFamily="66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902030302020204" pitchFamily="66" charset="0"/>
              </a:rPr>
              <a:t>Parhau i sgwrsio a thrafod gydag oedolyn y gallwch ymddiried ynddo/ynddi</a:t>
            </a:r>
            <a:endParaRPr lang="en-GB" altLang="en-US" sz="2400">
              <a:latin typeface="Comic Sans MS" panose="030F0902030302020204" pitchFamily="66" charset="0"/>
            </a:endParaRPr>
          </a:p>
        </p:txBody>
      </p:sp>
      <p:pic>
        <p:nvPicPr>
          <p:cNvPr id="4100" name="Picture 6" descr="boy_keyboard">
            <a:extLst>
              <a:ext uri="{FF2B5EF4-FFF2-40B4-BE49-F238E27FC236}">
                <a16:creationId xmlns:a16="http://schemas.microsoft.com/office/drawing/2014/main" id="{F8438FD6-E31A-8D4C-88B2-F5EDC1A2C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268413"/>
            <a:ext cx="3095625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EC7555C-9C06-7D4E-BC10-5C08FE3DA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1275" y="404813"/>
            <a:ext cx="4619625" cy="2303462"/>
          </a:xfrm>
        </p:spPr>
        <p:txBody>
          <a:bodyPr/>
          <a:lstStyle/>
          <a:p>
            <a:pPr algn="r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Anfonodd Jack lun ohono'i hun yn chwarae rygbi.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Mae am gael llun ohona i.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tx1"/>
                </a:solidFill>
                <a:latin typeface="Comic Sans MS" panose="030F0902030302020204" pitchFamily="66" charset="0"/>
              </a:rPr>
              <a:t>Beth ddylwn i ei wneud ?</a:t>
            </a:r>
            <a:r>
              <a:rPr lang="en-US" altLang="en-US"/>
              <a:t> </a:t>
            </a: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 </a:t>
            </a:r>
            <a:r>
              <a:rPr lang="pl-PL" altLang="en-US" sz="1800">
                <a:latin typeface="Comic Sans MS" panose="030F0902030302020204" pitchFamily="66" charset="0"/>
              </a:rPr>
              <a:t>Sian 12 oed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5DCA643-91BA-5247-88A8-324AFD88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13100"/>
            <a:ext cx="8291513" cy="2913063"/>
          </a:xfrm>
        </p:spPr>
        <p:txBody>
          <a:bodyPr/>
          <a:lstStyle/>
          <a:p>
            <a:pPr eaLnBrk="1" hangingPunct="1"/>
            <a:r>
              <a:rPr lang="pl-PL" altLang="en-US" sz="2400">
                <a:latin typeface="Comic Sans MS" panose="030F0902030302020204" pitchFamily="66" charset="0"/>
              </a:rPr>
              <a:t>Mae hwn yn syniad da </a:t>
            </a:r>
          </a:p>
          <a:p>
            <a:pPr eaLnBrk="1" hangingPunct="1">
              <a:buFontTx/>
              <a:buNone/>
            </a:pPr>
            <a:endParaRPr lang="pl-PL" altLang="en-US" sz="1600">
              <a:latin typeface="Comic Sans MS" panose="030F0902030302020204" pitchFamily="66" charset="0"/>
            </a:endParaRPr>
          </a:p>
          <a:p>
            <a:pPr eaLnBrk="1" hangingPunct="1"/>
            <a:r>
              <a:rPr lang="pl-PL" altLang="en-US" sz="2400">
                <a:latin typeface="Comic Sans MS" panose="030F0902030302020204" pitchFamily="66" charset="0"/>
              </a:rPr>
              <a:t>Peidio ag anfon llun, dywedwch wrth oedolyn</a:t>
            </a: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Peidio ag anfon llun ond parhewch i sgwrsio</a:t>
            </a:r>
            <a:endParaRPr lang="pl-PL" altLang="en-US" sz="2400"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endParaRPr lang="pl-PL" altLang="en-US" sz="1600">
              <a:latin typeface="Comic Sans MS" panose="030F0902030302020204" pitchFamily="66" charset="0"/>
            </a:endParaRPr>
          </a:p>
          <a:p>
            <a:pPr eaLnBrk="1" hangingPunct="1"/>
            <a:r>
              <a:rPr lang="pl-PL" altLang="en-US" sz="2400">
                <a:latin typeface="Comic Sans MS" panose="030F0902030302020204" pitchFamily="66" charset="0"/>
              </a:rPr>
              <a:t>Anfon llun o wyneb Sian yn unig</a:t>
            </a:r>
            <a:r>
              <a:rPr lang="pl-PL" altLang="en-US"/>
              <a:t> </a:t>
            </a:r>
            <a:endParaRPr lang="en-GB" altLang="en-US"/>
          </a:p>
        </p:txBody>
      </p:sp>
      <p:pic>
        <p:nvPicPr>
          <p:cNvPr id="5124" name="Picture 5" descr="rugby_boy2_287x400">
            <a:extLst>
              <a:ext uri="{FF2B5EF4-FFF2-40B4-BE49-F238E27FC236}">
                <a16:creationId xmlns:a16="http://schemas.microsoft.com/office/drawing/2014/main" id="{28C078A9-90C5-8F4F-9EA4-AD6EAFCB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35290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6789B0-B8F3-1F4C-B482-243CDD079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4075" y="333375"/>
            <a:ext cx="6478588" cy="2217738"/>
          </a:xfrm>
        </p:spPr>
        <p:txBody>
          <a:bodyPr/>
          <a:lstStyle/>
          <a:p>
            <a:pPr algn="r" eaLnBrk="1" hangingPunct="1"/>
            <a:r>
              <a:rPr lang="pl-PL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Mae Sarah wedi gofyn i mi am fy nghyfeiriad cartref.</a:t>
            </a:r>
            <a:br>
              <a:rPr lang="pl-PL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pl-PL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Rydym wedi bod yn ffrindiau ar y rhyngrwyd am fisoedd.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Mae am ymweld â'm cartref.</a:t>
            </a:r>
            <a:br>
              <a:rPr lang="en-GB" altLang="en-US" sz="1800" b="1">
                <a:latin typeface="Comic Sans MS" panose="030F0902030302020204" pitchFamily="66" charset="0"/>
              </a:rPr>
            </a:br>
            <a:r>
              <a:rPr lang="en-US" altLang="en-US"/>
              <a:t> </a:t>
            </a:r>
            <a:r>
              <a:rPr lang="en-GB" altLang="en-US" sz="1800">
                <a:latin typeface="Comic Sans MS" panose="030F0902030302020204" pitchFamily="66" charset="0"/>
              </a:rPr>
              <a:t>                                                 </a:t>
            </a:r>
            <a:r>
              <a:rPr lang="en-GB" altLang="en-US" sz="1800" b="1">
                <a:latin typeface="Comic Sans MS" panose="030F0902030302020204" pitchFamily="66" charset="0"/>
              </a:rPr>
              <a:t>Beth ddylwn i ei wneud?</a:t>
            </a:r>
            <a:r>
              <a:rPr lang="en-US" altLang="en-US"/>
              <a:t> </a:t>
            </a: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Janet 13 oed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D6D773-9E2D-3542-9C3C-5EDF4DA51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91512" cy="36337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18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Mae hwn yn syniad da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902030302020204" pitchFamily="66" charset="0"/>
              </a:rPr>
              <a:t>Parhau i sgwrsio ond peidio â rhoi eich manylion personol</a:t>
            </a: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Stopio sgwrsio ar unwaith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Parhau i sgwrsio a thrafod gydag oedolyn yr ydych yn ymddiried ynddo/ynddi</a:t>
            </a:r>
          </a:p>
        </p:txBody>
      </p:sp>
      <p:pic>
        <p:nvPicPr>
          <p:cNvPr id="6148" name="Picture 5" descr="house%20front11-2-20053659">
            <a:extLst>
              <a:ext uri="{FF2B5EF4-FFF2-40B4-BE49-F238E27FC236}">
                <a16:creationId xmlns:a16="http://schemas.microsoft.com/office/drawing/2014/main" id="{A25CCEE9-9C58-5848-8CDF-31633EC1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08050"/>
            <a:ext cx="309562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81461E-2C42-EF43-A6FC-991A3FB98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06438"/>
            <a:ext cx="4608512" cy="2217737"/>
          </a:xfrm>
        </p:spPr>
        <p:txBody>
          <a:bodyPr/>
          <a:lstStyle/>
          <a:p>
            <a:pPr algn="l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Oherwydd i mi wrthod cwrdd â Gary fy "ffrind" yn yr ystafell sgwrsio.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Nawr mae'n bygwth sgrifennu pethau cas amdanaf.</a:t>
            </a: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b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</a:br>
            <a:b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latin typeface="Comic Sans MS" panose="030F0902030302020204" pitchFamily="66" charset="0"/>
              </a:rPr>
              <a:t>Beth ddylwn i ei wneud?</a:t>
            </a:r>
            <a:br>
              <a:rPr lang="en-US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Lowri 11 oed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68F4FF-F517-E047-8EB0-83547D1A6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47963"/>
            <a:ext cx="8507413" cy="3633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z="2400"/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Peidio â dweud wrth neb arall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Cadw'r neges a'i riportio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Cytuno i gwrdd, er mwyn ei atal rhag gwireddu ei fygythiad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Siarad ag oedolyn yr ydych yn ymddiried ynddo/ynddi</a:t>
            </a:r>
          </a:p>
        </p:txBody>
      </p:sp>
      <p:pic>
        <p:nvPicPr>
          <p:cNvPr id="7172" name="Picture 9" descr="3">
            <a:extLst>
              <a:ext uri="{FF2B5EF4-FFF2-40B4-BE49-F238E27FC236}">
                <a16:creationId xmlns:a16="http://schemas.microsoft.com/office/drawing/2014/main" id="{82B48223-15CD-144B-852E-CA085C9ED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765175"/>
            <a:ext cx="3362325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34933A8-1FC9-9744-8646-3B2BE04E2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35000"/>
            <a:ext cx="4967287" cy="2217738"/>
          </a:xfrm>
        </p:spPr>
        <p:txBody>
          <a:bodyPr/>
          <a:lstStyle/>
          <a:p>
            <a:pPr algn="l" eaLnBrk="1" hangingPunct="1"/>
            <a:r>
              <a:rPr lang="en-US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Dros y mis diwethaf mae rhai pobl sydd ar fy rhestr cyswllt MSN bob amser yn ysgrifennu pethau cas a gwael amdanaf.</a:t>
            </a:r>
            <a:r>
              <a:rPr lang="en-US" altLang="en-US" sz="1800"/>
              <a:t> </a:t>
            </a:r>
            <a:br>
              <a:rPr lang="en-US" altLang="en-US" sz="1800"/>
            </a:br>
            <a:r>
              <a:rPr lang="en-GB" altLang="en-US" sz="1800" b="1">
                <a:latin typeface="Comic Sans MS" panose="030F0902030302020204" pitchFamily="66" charset="0"/>
              </a:rPr>
              <a:t>Beth ddylwn i ei wneud?</a:t>
            </a:r>
            <a:r>
              <a:rPr lang="en-US" altLang="en-US" sz="4000"/>
              <a:t> </a:t>
            </a: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Imran 12 oed</a:t>
            </a:r>
            <a:r>
              <a:rPr lang="en-US" altLang="en-US" sz="4000"/>
              <a:t> </a:t>
            </a:r>
            <a:endParaRPr lang="en-GB" altLang="en-US" sz="40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6B5C6D5-A7F5-C942-801E-7E33E4E05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87600"/>
            <a:ext cx="8280400" cy="3633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Cadw hyn i chi'ch hunan, eu hanwybyddu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Cadw'r negeseuon a'u riportio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Stopio sgwrsio ar unwaith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Siarad ag oedolyn yr ydych yn ymddiried ynddo/ynddi</a:t>
            </a:r>
            <a:r>
              <a:rPr lang="en-US" altLang="en-US"/>
              <a:t> </a:t>
            </a:r>
            <a:endParaRPr lang="en-GB" altLang="en-US"/>
          </a:p>
        </p:txBody>
      </p:sp>
      <p:pic>
        <p:nvPicPr>
          <p:cNvPr id="8196" name="Picture 8" descr="images c18">
            <a:extLst>
              <a:ext uri="{FF2B5EF4-FFF2-40B4-BE49-F238E27FC236}">
                <a16:creationId xmlns:a16="http://schemas.microsoft.com/office/drawing/2014/main" id="{BA837FEC-01B2-1D42-9425-88AE1A44F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2925763"/>
            <a:ext cx="14398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keyboard">
            <a:extLst>
              <a:ext uri="{FF2B5EF4-FFF2-40B4-BE49-F238E27FC236}">
                <a16:creationId xmlns:a16="http://schemas.microsoft.com/office/drawing/2014/main" id="{D2CE5F6E-72B5-AF41-8A17-6FCCF350C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836613"/>
            <a:ext cx="3529013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439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Comic Sans MS</vt:lpstr>
      <vt:lpstr>Arial</vt:lpstr>
      <vt:lpstr>Calibri</vt:lpstr>
      <vt:lpstr>Default Design</vt:lpstr>
      <vt:lpstr>Diogelwch Rhyngrwyd</vt:lpstr>
      <vt:lpstr>  Cyfarfyddais â Sam mewn ystafell sgwrsio ar y we. Rydym wedi bod mewn cysylltiad am rai wythnosau.  Mae am i ni gwrdd. Beth yw eich barn chi?  Jillian, 12 oed </vt:lpstr>
      <vt:lpstr>Mae Gwyn wedi gofyn am fy rhif ffôn a fy nghyfeiriad e-bost. Rydym wedi bod mewn cysylltiad am rai wythnosau. Rydym yn dod ymlaen yn dda iawn rydym yn gefnogwyr Man U.  Beth ddylwn i ei wneud?  Ian 11 oed </vt:lpstr>
      <vt:lpstr>Anfonodd Jack lun ohono'i hun yn chwarae rygbi. Mae am gael llun ohona i. Beth ddylwn i ei wneud ?   Sian 12 oed </vt:lpstr>
      <vt:lpstr>Mae Sarah wedi gofyn i mi am fy nghyfeiriad cartref. Rydym wedi bod yn ffrindiau ar y rhyngrwyd am fisoedd. Mae am ymweld â'm cartref.                                                   Beth ddylwn i ei wneud?  Janet 13 oed </vt:lpstr>
      <vt:lpstr>Oherwydd i mi wrthod cwrdd â Gary fy "ffrind" yn yr ystafell sgwrsio. Nawr mae'n bygwth sgrifennu pethau cas amdanaf.   Beth ddylwn i ei wneud? Lowri 11 oed </vt:lpstr>
      <vt:lpstr>Dros y mis diwethaf mae rhai pobl sydd ar fy rhestr cyswllt MSN bob amser yn ysgrifennu pethau cas a gwael amdanaf.  Beth ddylwn i ei wneud?  Imran 12 oed </vt:lpstr>
    </vt:vector>
  </TitlesOfParts>
  <Company>North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92367</dc:creator>
  <cp:lastModifiedBy>Andy Holland</cp:lastModifiedBy>
  <cp:revision>35</cp:revision>
  <dcterms:created xsi:type="dcterms:W3CDTF">2006-12-05T09:22:32Z</dcterms:created>
  <dcterms:modified xsi:type="dcterms:W3CDTF">2022-03-03T09:04:27Z</dcterms:modified>
</cp:coreProperties>
</file>