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sldIdLst>
    <p:sldId id="265" r:id="rId2"/>
    <p:sldId id="259" r:id="rId3"/>
    <p:sldId id="264" r:id="rId4"/>
    <p:sldId id="257" r:id="rId5"/>
    <p:sldId id="262" r:id="rId6"/>
    <p:sldId id="260" r:id="rId7"/>
    <p:sldId id="261" r:id="rId8"/>
    <p:sldId id="263" r:id="rId9"/>
    <p:sldId id="266"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4159D-17EE-6C49-BAF0-08E362A079D4}"/>
              </a:ext>
            </a:extLst>
          </p:cNvPr>
          <p:cNvSpPr>
            <a:spLocks noGrp="1"/>
          </p:cNvSpPr>
          <p:nvPr>
            <p:ph type="ctrTitle"/>
          </p:nvPr>
        </p:nvSpPr>
        <p:spPr>
          <a:xfrm>
            <a:off x="1143000" y="1122363"/>
            <a:ext cx="6858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3FB4D22-5316-0140-B270-ABBA88B345A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5BB0B3B-65FD-4E4E-B35F-345722DEF167}"/>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0844BAF-337B-4149-9AEF-41E6A7A2B10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8D193B17-D436-9546-B6D8-66F6F72A352E}"/>
              </a:ext>
            </a:extLst>
          </p:cNvPr>
          <p:cNvSpPr>
            <a:spLocks noGrp="1"/>
          </p:cNvSpPr>
          <p:nvPr>
            <p:ph type="sldNum" sz="quarter" idx="12"/>
          </p:nvPr>
        </p:nvSpPr>
        <p:spPr/>
        <p:txBody>
          <a:bodyPr/>
          <a:lstStyle>
            <a:lvl1pPr>
              <a:defRPr/>
            </a:lvl1pPr>
          </a:lstStyle>
          <a:p>
            <a:fld id="{DF9E89DB-C5A2-FD42-9D2A-458D344D0C90}" type="slidenum">
              <a:rPr lang="en-GB" altLang="en-US"/>
              <a:pPr/>
              <a:t>‹#›</a:t>
            </a:fld>
            <a:endParaRPr lang="en-GB" altLang="en-US"/>
          </a:p>
        </p:txBody>
      </p:sp>
    </p:spTree>
    <p:extLst>
      <p:ext uri="{BB962C8B-B14F-4D97-AF65-F5344CB8AC3E}">
        <p14:creationId xmlns:p14="http://schemas.microsoft.com/office/powerpoint/2010/main" val="56713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7D32-0C2C-B743-BBB2-772B27EC96F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CCDF563-8579-B441-9BC7-E8C44765956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F958C75-5406-2549-9E16-C2996EAD3F2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07764E8-8EC8-7C48-8E86-F285946AD6F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6B74DDF-2984-7A49-9E80-D7FE61A264B2}"/>
              </a:ext>
            </a:extLst>
          </p:cNvPr>
          <p:cNvSpPr>
            <a:spLocks noGrp="1"/>
          </p:cNvSpPr>
          <p:nvPr>
            <p:ph type="sldNum" sz="quarter" idx="12"/>
          </p:nvPr>
        </p:nvSpPr>
        <p:spPr/>
        <p:txBody>
          <a:bodyPr/>
          <a:lstStyle>
            <a:lvl1pPr>
              <a:defRPr/>
            </a:lvl1pPr>
          </a:lstStyle>
          <a:p>
            <a:fld id="{90D8AE22-098D-4D49-9FCF-1A24D79EF7E0}" type="slidenum">
              <a:rPr lang="en-GB" altLang="en-US"/>
              <a:pPr/>
              <a:t>‹#›</a:t>
            </a:fld>
            <a:endParaRPr lang="en-GB" altLang="en-US"/>
          </a:p>
        </p:txBody>
      </p:sp>
    </p:spTree>
    <p:extLst>
      <p:ext uri="{BB962C8B-B14F-4D97-AF65-F5344CB8AC3E}">
        <p14:creationId xmlns:p14="http://schemas.microsoft.com/office/powerpoint/2010/main" val="86454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DDD55D-CE7F-F741-8903-B77F54E3C13E}"/>
              </a:ext>
            </a:extLst>
          </p:cNvPr>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16C30ED-04DE-6D4D-8AB2-B6552E7A3B95}"/>
              </a:ext>
            </a:extLst>
          </p:cNvPr>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12C5FF1-4881-2343-8B94-FDCA75A40CB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1D989C2-D716-794A-8515-34349AA2E9F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3ED97FD1-9334-5643-840D-3B6C56D8305E}"/>
              </a:ext>
            </a:extLst>
          </p:cNvPr>
          <p:cNvSpPr>
            <a:spLocks noGrp="1"/>
          </p:cNvSpPr>
          <p:nvPr>
            <p:ph type="sldNum" sz="quarter" idx="12"/>
          </p:nvPr>
        </p:nvSpPr>
        <p:spPr/>
        <p:txBody>
          <a:bodyPr/>
          <a:lstStyle>
            <a:lvl1pPr>
              <a:defRPr/>
            </a:lvl1pPr>
          </a:lstStyle>
          <a:p>
            <a:fld id="{23D2FB19-6460-0643-B0AE-6DCF3685A15A}" type="slidenum">
              <a:rPr lang="en-GB" altLang="en-US"/>
              <a:pPr/>
              <a:t>‹#›</a:t>
            </a:fld>
            <a:endParaRPr lang="en-GB" altLang="en-US"/>
          </a:p>
        </p:txBody>
      </p:sp>
    </p:spTree>
    <p:extLst>
      <p:ext uri="{BB962C8B-B14F-4D97-AF65-F5344CB8AC3E}">
        <p14:creationId xmlns:p14="http://schemas.microsoft.com/office/powerpoint/2010/main" val="120909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D08BC-A0DF-9B47-829A-79C0152CD31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9CAD038-15EF-7745-B2D1-8CE4E5910FF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1DE03C2-2E0D-C845-B39A-7D6883321AA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D32FC58-DFAC-8F41-AE95-70931F222F6E}"/>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9AEFE06E-A527-6B4E-8812-DD16702F7192}"/>
              </a:ext>
            </a:extLst>
          </p:cNvPr>
          <p:cNvSpPr>
            <a:spLocks noGrp="1"/>
          </p:cNvSpPr>
          <p:nvPr>
            <p:ph type="sldNum" sz="quarter" idx="12"/>
          </p:nvPr>
        </p:nvSpPr>
        <p:spPr/>
        <p:txBody>
          <a:bodyPr/>
          <a:lstStyle>
            <a:lvl1pPr>
              <a:defRPr/>
            </a:lvl1pPr>
          </a:lstStyle>
          <a:p>
            <a:fld id="{D4808816-337C-D344-90A7-634363F2129E}" type="slidenum">
              <a:rPr lang="en-GB" altLang="en-US"/>
              <a:pPr/>
              <a:t>‹#›</a:t>
            </a:fld>
            <a:endParaRPr lang="en-GB" altLang="en-US"/>
          </a:p>
        </p:txBody>
      </p:sp>
    </p:spTree>
    <p:extLst>
      <p:ext uri="{BB962C8B-B14F-4D97-AF65-F5344CB8AC3E}">
        <p14:creationId xmlns:p14="http://schemas.microsoft.com/office/powerpoint/2010/main" val="48314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E1570-FDE5-3E4B-9961-3B09CDA6C0C2}"/>
              </a:ext>
            </a:extLst>
          </p:cNvPr>
          <p:cNvSpPr>
            <a:spLocks noGrp="1"/>
          </p:cNvSpPr>
          <p:nvPr>
            <p:ph type="title"/>
          </p:nvPr>
        </p:nvSpPr>
        <p:spPr>
          <a:xfrm>
            <a:off x="623888" y="1709738"/>
            <a:ext cx="78867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2D2D2F5-58E9-4D4F-85F4-484AB873C1D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GB"/>
              <a:t>Click to edit Master text styles</a:t>
            </a:r>
          </a:p>
        </p:txBody>
      </p:sp>
      <p:sp>
        <p:nvSpPr>
          <p:cNvPr id="4" name="Date Placeholder 3">
            <a:extLst>
              <a:ext uri="{FF2B5EF4-FFF2-40B4-BE49-F238E27FC236}">
                <a16:creationId xmlns:a16="http://schemas.microsoft.com/office/drawing/2014/main" id="{100787AC-3196-6144-965D-9885AD12E58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8871D74-C4B1-2D4E-B9C3-71A32190F47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1AF8A73-4850-6446-9BF8-9E6F4A9714F0}"/>
              </a:ext>
            </a:extLst>
          </p:cNvPr>
          <p:cNvSpPr>
            <a:spLocks noGrp="1"/>
          </p:cNvSpPr>
          <p:nvPr>
            <p:ph type="sldNum" sz="quarter" idx="12"/>
          </p:nvPr>
        </p:nvSpPr>
        <p:spPr/>
        <p:txBody>
          <a:bodyPr/>
          <a:lstStyle>
            <a:lvl1pPr>
              <a:defRPr/>
            </a:lvl1pPr>
          </a:lstStyle>
          <a:p>
            <a:fld id="{B68A63BA-0ED5-8447-8803-50D2659ECBBF}" type="slidenum">
              <a:rPr lang="en-GB" altLang="en-US"/>
              <a:pPr/>
              <a:t>‹#›</a:t>
            </a:fld>
            <a:endParaRPr lang="en-GB" altLang="en-US"/>
          </a:p>
        </p:txBody>
      </p:sp>
    </p:spTree>
    <p:extLst>
      <p:ext uri="{BB962C8B-B14F-4D97-AF65-F5344CB8AC3E}">
        <p14:creationId xmlns:p14="http://schemas.microsoft.com/office/powerpoint/2010/main" val="362968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A5563-89F1-9344-B8DD-61845D88007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B667A82-3EAF-0049-8909-AD4F18AC98A1}"/>
              </a:ext>
            </a:extLst>
          </p:cNvPr>
          <p:cNvSpPr>
            <a:spLocks noGrp="1"/>
          </p:cNvSpPr>
          <p:nvPr>
            <p:ph sz="half" idx="1"/>
          </p:nvPr>
        </p:nvSpPr>
        <p:spPr>
          <a:xfrm>
            <a:off x="457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33F6575-0CA6-A849-92BD-D2D20891AAA3}"/>
              </a:ext>
            </a:extLst>
          </p:cNvPr>
          <p:cNvSpPr>
            <a:spLocks noGrp="1"/>
          </p:cNvSpPr>
          <p:nvPr>
            <p:ph sz="half" idx="2"/>
          </p:nvPr>
        </p:nvSpPr>
        <p:spPr>
          <a:xfrm>
            <a:off x="4648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7CBBAAC-A48F-4146-BA44-2736107909C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4CC8EC5C-CB53-8744-BB1D-B154AB94D0A6}"/>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5B2E2C5-A8D7-0742-A396-239FA7F28A81}"/>
              </a:ext>
            </a:extLst>
          </p:cNvPr>
          <p:cNvSpPr>
            <a:spLocks noGrp="1"/>
          </p:cNvSpPr>
          <p:nvPr>
            <p:ph type="sldNum" sz="quarter" idx="12"/>
          </p:nvPr>
        </p:nvSpPr>
        <p:spPr/>
        <p:txBody>
          <a:bodyPr/>
          <a:lstStyle>
            <a:lvl1pPr>
              <a:defRPr/>
            </a:lvl1pPr>
          </a:lstStyle>
          <a:p>
            <a:fld id="{E2890437-F437-444D-AE29-58384F5DCFE7}" type="slidenum">
              <a:rPr lang="en-GB" altLang="en-US"/>
              <a:pPr/>
              <a:t>‹#›</a:t>
            </a:fld>
            <a:endParaRPr lang="en-GB" altLang="en-US"/>
          </a:p>
        </p:txBody>
      </p:sp>
    </p:spTree>
    <p:extLst>
      <p:ext uri="{BB962C8B-B14F-4D97-AF65-F5344CB8AC3E}">
        <p14:creationId xmlns:p14="http://schemas.microsoft.com/office/powerpoint/2010/main" val="296513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E2B8A-B798-BD45-AC21-6AAB4B9AAE79}"/>
              </a:ext>
            </a:extLst>
          </p:cNvPr>
          <p:cNvSpPr>
            <a:spLocks noGrp="1"/>
          </p:cNvSpPr>
          <p:nvPr>
            <p:ph type="title"/>
          </p:nvPr>
        </p:nvSpPr>
        <p:spPr>
          <a:xfrm>
            <a:off x="630238" y="365125"/>
            <a:ext cx="78867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A3A69DC-7225-AB41-B9E2-F8AA9605002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A25852-321F-204D-B117-A911D5B078B9}"/>
              </a:ext>
            </a:extLst>
          </p:cNvPr>
          <p:cNvSpPr>
            <a:spLocks noGrp="1"/>
          </p:cNvSpPr>
          <p:nvPr>
            <p:ph sz="half" idx="2"/>
          </p:nvPr>
        </p:nvSpPr>
        <p:spPr>
          <a:xfrm>
            <a:off x="630238" y="2505075"/>
            <a:ext cx="386873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B0E9D98-3424-7847-BAE9-6D6A44620E7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ECB8347-7DD8-CB49-B085-46BF023B4C15}"/>
              </a:ext>
            </a:extLst>
          </p:cNvPr>
          <p:cNvSpPr>
            <a:spLocks noGrp="1"/>
          </p:cNvSpPr>
          <p:nvPr>
            <p:ph sz="quarter" idx="4"/>
          </p:nvPr>
        </p:nvSpPr>
        <p:spPr>
          <a:xfrm>
            <a:off x="4629150" y="2505075"/>
            <a:ext cx="38877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BF46635-87EA-D347-817C-698E7BA109B9}"/>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6237A979-CCFA-C94F-B18A-C20D67654684}"/>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CB149FCF-AAF5-0942-891E-1157205114A4}"/>
              </a:ext>
            </a:extLst>
          </p:cNvPr>
          <p:cNvSpPr>
            <a:spLocks noGrp="1"/>
          </p:cNvSpPr>
          <p:nvPr>
            <p:ph type="sldNum" sz="quarter" idx="12"/>
          </p:nvPr>
        </p:nvSpPr>
        <p:spPr/>
        <p:txBody>
          <a:bodyPr/>
          <a:lstStyle>
            <a:lvl1pPr>
              <a:defRPr/>
            </a:lvl1pPr>
          </a:lstStyle>
          <a:p>
            <a:fld id="{840FE2FE-5A06-F94E-9522-62197500E3DB}" type="slidenum">
              <a:rPr lang="en-GB" altLang="en-US"/>
              <a:pPr/>
              <a:t>‹#›</a:t>
            </a:fld>
            <a:endParaRPr lang="en-GB" altLang="en-US"/>
          </a:p>
        </p:txBody>
      </p:sp>
    </p:spTree>
    <p:extLst>
      <p:ext uri="{BB962C8B-B14F-4D97-AF65-F5344CB8AC3E}">
        <p14:creationId xmlns:p14="http://schemas.microsoft.com/office/powerpoint/2010/main" val="245717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976B9-4B83-554D-BA0E-1A248B21D51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F714A1E-05D9-3344-BE95-1465544020B0}"/>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53F7862A-2869-8548-9A00-6CD15E32C0AA}"/>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B6269DDE-B1F7-914B-941E-E361DBC9BFED}"/>
              </a:ext>
            </a:extLst>
          </p:cNvPr>
          <p:cNvSpPr>
            <a:spLocks noGrp="1"/>
          </p:cNvSpPr>
          <p:nvPr>
            <p:ph type="sldNum" sz="quarter" idx="12"/>
          </p:nvPr>
        </p:nvSpPr>
        <p:spPr/>
        <p:txBody>
          <a:bodyPr/>
          <a:lstStyle>
            <a:lvl1pPr>
              <a:defRPr/>
            </a:lvl1pPr>
          </a:lstStyle>
          <a:p>
            <a:fld id="{F847FD0B-C07D-4F48-BF88-5E864C802490}" type="slidenum">
              <a:rPr lang="en-GB" altLang="en-US"/>
              <a:pPr/>
              <a:t>‹#›</a:t>
            </a:fld>
            <a:endParaRPr lang="en-GB" altLang="en-US"/>
          </a:p>
        </p:txBody>
      </p:sp>
    </p:spTree>
    <p:extLst>
      <p:ext uri="{BB962C8B-B14F-4D97-AF65-F5344CB8AC3E}">
        <p14:creationId xmlns:p14="http://schemas.microsoft.com/office/powerpoint/2010/main" val="6197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7E45B3-2229-474E-AA19-F432D7E652F3}"/>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66608948-A755-8644-A6B3-714B59A4949D}"/>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0572AF1B-D9FE-0C4A-9A18-23A46376C9ED}"/>
              </a:ext>
            </a:extLst>
          </p:cNvPr>
          <p:cNvSpPr>
            <a:spLocks noGrp="1"/>
          </p:cNvSpPr>
          <p:nvPr>
            <p:ph type="sldNum" sz="quarter" idx="12"/>
          </p:nvPr>
        </p:nvSpPr>
        <p:spPr/>
        <p:txBody>
          <a:bodyPr/>
          <a:lstStyle>
            <a:lvl1pPr>
              <a:defRPr/>
            </a:lvl1pPr>
          </a:lstStyle>
          <a:p>
            <a:fld id="{30F58432-5309-6C4D-ACA4-2C2FCA5B73A4}" type="slidenum">
              <a:rPr lang="en-GB" altLang="en-US"/>
              <a:pPr/>
              <a:t>‹#›</a:t>
            </a:fld>
            <a:endParaRPr lang="en-GB" altLang="en-US"/>
          </a:p>
        </p:txBody>
      </p:sp>
    </p:spTree>
    <p:extLst>
      <p:ext uri="{BB962C8B-B14F-4D97-AF65-F5344CB8AC3E}">
        <p14:creationId xmlns:p14="http://schemas.microsoft.com/office/powerpoint/2010/main" val="239122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A4D0A-7F14-CE4E-8718-BF4C670EB164}"/>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2BA92231-5DE7-4846-825D-BA421419BAC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F50B71C0-128A-C544-B17F-595657CA9B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8A8944A-3135-A244-8E3A-66DF4AA25C02}"/>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D75A1D2F-75C6-7049-ADC9-F002EDDD30B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F6079AE1-D122-6443-A51D-75B7A45A1E2E}"/>
              </a:ext>
            </a:extLst>
          </p:cNvPr>
          <p:cNvSpPr>
            <a:spLocks noGrp="1"/>
          </p:cNvSpPr>
          <p:nvPr>
            <p:ph type="sldNum" sz="quarter" idx="12"/>
          </p:nvPr>
        </p:nvSpPr>
        <p:spPr/>
        <p:txBody>
          <a:bodyPr/>
          <a:lstStyle>
            <a:lvl1pPr>
              <a:defRPr/>
            </a:lvl1pPr>
          </a:lstStyle>
          <a:p>
            <a:fld id="{0E956BBE-5FB5-FE4B-BEDC-5CBAE2FC26EE}" type="slidenum">
              <a:rPr lang="en-GB" altLang="en-US"/>
              <a:pPr/>
              <a:t>‹#›</a:t>
            </a:fld>
            <a:endParaRPr lang="en-GB" altLang="en-US"/>
          </a:p>
        </p:txBody>
      </p:sp>
    </p:spTree>
    <p:extLst>
      <p:ext uri="{BB962C8B-B14F-4D97-AF65-F5344CB8AC3E}">
        <p14:creationId xmlns:p14="http://schemas.microsoft.com/office/powerpoint/2010/main" val="414871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0F704-2310-B34A-8DB7-BCE1A09787FE}"/>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96D8E0A-33A3-FB40-AC33-24F7C16228B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9107426-F967-ED41-87E1-6EAC382C590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87B629A-7057-A949-A133-F1FB5C7B6FD0}"/>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DDC0465-569F-954E-8B75-2294F9E13246}"/>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D4583EC-BC6B-8045-8EAB-B2A668917B63}"/>
              </a:ext>
            </a:extLst>
          </p:cNvPr>
          <p:cNvSpPr>
            <a:spLocks noGrp="1"/>
          </p:cNvSpPr>
          <p:nvPr>
            <p:ph type="sldNum" sz="quarter" idx="12"/>
          </p:nvPr>
        </p:nvSpPr>
        <p:spPr/>
        <p:txBody>
          <a:bodyPr/>
          <a:lstStyle>
            <a:lvl1pPr>
              <a:defRPr/>
            </a:lvl1pPr>
          </a:lstStyle>
          <a:p>
            <a:fld id="{981896AB-E6D3-8841-A39F-11AFBF508107}" type="slidenum">
              <a:rPr lang="en-GB" altLang="en-US"/>
              <a:pPr/>
              <a:t>‹#›</a:t>
            </a:fld>
            <a:endParaRPr lang="en-GB" altLang="en-US"/>
          </a:p>
        </p:txBody>
      </p:sp>
    </p:spTree>
    <p:extLst>
      <p:ext uri="{BB962C8B-B14F-4D97-AF65-F5344CB8AC3E}">
        <p14:creationId xmlns:p14="http://schemas.microsoft.com/office/powerpoint/2010/main" val="3310312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7275278-FF9A-C54F-9505-AC4908610D4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371619F6-A830-844C-BC40-F0A453D134E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351480BB-9F8B-844D-9CBB-27364B63CD6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42A226E6-DE24-C144-812C-EBB0A86A8FF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6315F922-F813-2544-84A5-F5FA183634A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C217FBB-2647-2249-9E26-E1B34478916A}"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A23B53D-B3A2-FE44-8C37-5DC0E8E935C0}"/>
              </a:ext>
            </a:extLst>
          </p:cNvPr>
          <p:cNvSpPr>
            <a:spLocks noGrp="1" noChangeArrowheads="1"/>
          </p:cNvSpPr>
          <p:nvPr>
            <p:ph type="ctrTitle"/>
          </p:nvPr>
        </p:nvSpPr>
        <p:spPr>
          <a:xfrm>
            <a:off x="685800" y="2130425"/>
            <a:ext cx="7772400" cy="1470025"/>
          </a:xfrm>
        </p:spPr>
        <p:txBody>
          <a:bodyPr anchor="ctr"/>
          <a:lstStyle/>
          <a:p>
            <a:r>
              <a:rPr lang="en-GB" altLang="en-US" sz="5400">
                <a:solidFill>
                  <a:srgbClr val="FFFF00"/>
                </a:solidFill>
                <a:latin typeface="Comic Sans MS" panose="030F0902030302020204" pitchFamily="66" charset="0"/>
              </a:rPr>
              <a:t>Diogelwch Rhyngrwyd</a:t>
            </a:r>
            <a:r>
              <a:rPr lang="en-GB" altLang="en-US" sz="4000"/>
              <a:t> </a:t>
            </a:r>
          </a:p>
        </p:txBody>
      </p:sp>
      <p:sp>
        <p:nvSpPr>
          <p:cNvPr id="19459" name="Rectangle 3">
            <a:extLst>
              <a:ext uri="{FF2B5EF4-FFF2-40B4-BE49-F238E27FC236}">
                <a16:creationId xmlns:a16="http://schemas.microsoft.com/office/drawing/2014/main" id="{2748F281-8A19-CD41-8CA4-B599797399FF}"/>
              </a:ext>
            </a:extLst>
          </p:cNvPr>
          <p:cNvSpPr>
            <a:spLocks noGrp="1" noChangeArrowheads="1"/>
          </p:cNvSpPr>
          <p:nvPr>
            <p:ph type="subTitle" idx="1"/>
          </p:nvPr>
        </p:nvSpPr>
        <p:spPr>
          <a:xfrm>
            <a:off x="1371600" y="3886200"/>
            <a:ext cx="6400800" cy="1752600"/>
          </a:xfrm>
        </p:spPr>
        <p:txBody>
          <a:bodyPr/>
          <a:lstStyle/>
          <a:p>
            <a:r>
              <a:rPr lang="en-GB" altLang="en-US" sz="3200">
                <a:solidFill>
                  <a:srgbClr val="FFFF00"/>
                </a:solidFill>
                <a:latin typeface="Comic Sans MS" panose="030F0902030302020204" pitchFamily="66" charset="0"/>
              </a:rPr>
              <a:t>Beth fyddech chi yn ei wneud?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7" name="Picture 9">
            <a:extLst>
              <a:ext uri="{FF2B5EF4-FFF2-40B4-BE49-F238E27FC236}">
                <a16:creationId xmlns:a16="http://schemas.microsoft.com/office/drawing/2014/main" id="{E3F4CAC7-8FE9-9B49-89A9-4CD5ECF264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589312">
            <a:off x="5651500" y="3644900"/>
            <a:ext cx="2236788" cy="2689225"/>
          </a:xfrm>
          <a:prstGeom prst="rect">
            <a:avLst/>
          </a:prstGeom>
          <a:noFill/>
          <a:extLst>
            <a:ext uri="{909E8E84-426E-40DD-AFC4-6F175D3DCCD1}">
              <a14:hiddenFill xmlns:a14="http://schemas.microsoft.com/office/drawing/2010/main">
                <a:solidFill>
                  <a:srgbClr val="FFFFFF"/>
                </a:solidFill>
              </a14:hiddenFill>
            </a:ext>
          </a:extLst>
        </p:spPr>
      </p:pic>
      <p:sp>
        <p:nvSpPr>
          <p:cNvPr id="7172" name="Rectangle 4">
            <a:extLst>
              <a:ext uri="{FF2B5EF4-FFF2-40B4-BE49-F238E27FC236}">
                <a16:creationId xmlns:a16="http://schemas.microsoft.com/office/drawing/2014/main" id="{6532A74C-F694-8649-B4F4-CCE0C5AB5B87}"/>
              </a:ext>
            </a:extLst>
          </p:cNvPr>
          <p:cNvSpPr>
            <a:spLocks noGrp="1" noChangeArrowheads="1"/>
          </p:cNvSpPr>
          <p:nvPr>
            <p:ph type="title"/>
          </p:nvPr>
        </p:nvSpPr>
        <p:spPr/>
        <p:txBody>
          <a:bodyPr/>
          <a:lstStyle/>
          <a:p>
            <a:endParaRPr lang="en-US" altLang="en-US"/>
          </a:p>
        </p:txBody>
      </p:sp>
      <p:pic>
        <p:nvPicPr>
          <p:cNvPr id="7174" name="Picture 6">
            <a:extLst>
              <a:ext uri="{FF2B5EF4-FFF2-40B4-BE49-F238E27FC236}">
                <a16:creationId xmlns:a16="http://schemas.microsoft.com/office/drawing/2014/main" id="{A1B96569-A236-EB4C-95CD-862B8F91AE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32027">
            <a:off x="531813" y="371475"/>
            <a:ext cx="3968750" cy="2074863"/>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a:extLst>
              <a:ext uri="{FF2B5EF4-FFF2-40B4-BE49-F238E27FC236}">
                <a16:creationId xmlns:a16="http://schemas.microsoft.com/office/drawing/2014/main" id="{F7C72FAB-F8B0-D541-ACD5-2475692006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2276475"/>
            <a:ext cx="3600450" cy="2879725"/>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a:extLst>
              <a:ext uri="{FF2B5EF4-FFF2-40B4-BE49-F238E27FC236}">
                <a16:creationId xmlns:a16="http://schemas.microsoft.com/office/drawing/2014/main" id="{4A5C80FC-8477-4341-8897-2E2FAA059BC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803880">
            <a:off x="5180013" y="620713"/>
            <a:ext cx="3097212" cy="2816225"/>
          </a:xfrm>
          <a:prstGeom prst="rect">
            <a:avLst/>
          </a:prstGeom>
          <a:noFill/>
          <a:extLst>
            <a:ext uri="{909E8E84-426E-40DD-AFC4-6F175D3DCCD1}">
              <a14:hiddenFill xmlns:a14="http://schemas.microsoft.com/office/drawing/2010/main">
                <a:solidFill>
                  <a:srgbClr val="FFFFFF"/>
                </a:solidFill>
              </a14:hiddenFill>
            </a:ext>
          </a:extLst>
        </p:spPr>
      </p:pic>
      <p:pic>
        <p:nvPicPr>
          <p:cNvPr id="7178" name="Picture 10">
            <a:extLst>
              <a:ext uri="{FF2B5EF4-FFF2-40B4-BE49-F238E27FC236}">
                <a16:creationId xmlns:a16="http://schemas.microsoft.com/office/drawing/2014/main" id="{DE69D092-9368-EF40-8B2C-B7C57C2D62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2060575"/>
            <a:ext cx="2952750" cy="2376488"/>
          </a:xfrm>
          <a:prstGeom prst="rect">
            <a:avLst/>
          </a:prstGeom>
          <a:noFill/>
          <a:extLst>
            <a:ext uri="{909E8E84-426E-40DD-AFC4-6F175D3DCCD1}">
              <a14:hiddenFill xmlns:a14="http://schemas.microsoft.com/office/drawing/2010/main">
                <a:solidFill>
                  <a:srgbClr val="FFFFFF"/>
                </a:solidFill>
              </a14:hiddenFill>
            </a:ext>
          </a:extLst>
        </p:spPr>
      </p:pic>
      <p:pic>
        <p:nvPicPr>
          <p:cNvPr id="7179" name="Picture 11">
            <a:extLst>
              <a:ext uri="{FF2B5EF4-FFF2-40B4-BE49-F238E27FC236}">
                <a16:creationId xmlns:a16="http://schemas.microsoft.com/office/drawing/2014/main" id="{D51068E1-3BE2-B54B-B4AD-11676723EE1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44998">
            <a:off x="1258888" y="4437063"/>
            <a:ext cx="3311525" cy="2139950"/>
          </a:xfrm>
          <a:prstGeom prst="rect">
            <a:avLst/>
          </a:prstGeom>
          <a:noFill/>
          <a:extLst>
            <a:ext uri="{909E8E84-426E-40DD-AFC4-6F175D3DCCD1}">
              <a14:hiddenFill xmlns:a14="http://schemas.microsoft.com/office/drawing/2010/main">
                <a:solidFill>
                  <a:srgbClr val="FFFFFF"/>
                </a:solidFill>
              </a14:hiddenFill>
            </a:ext>
          </a:extLst>
        </p:spPr>
      </p:pic>
      <p:sp>
        <p:nvSpPr>
          <p:cNvPr id="7173" name="Rectangle 5">
            <a:extLst>
              <a:ext uri="{FF2B5EF4-FFF2-40B4-BE49-F238E27FC236}">
                <a16:creationId xmlns:a16="http://schemas.microsoft.com/office/drawing/2014/main" id="{126B3913-8501-5F4C-B673-E4C2B9BAFB6D}"/>
              </a:ext>
            </a:extLst>
          </p:cNvPr>
          <p:cNvSpPr>
            <a:spLocks noGrp="1" noChangeArrowheads="1"/>
          </p:cNvSpPr>
          <p:nvPr>
            <p:ph type="body" idx="1"/>
          </p:nvPr>
        </p:nvSpPr>
        <p:spPr>
          <a:xfrm>
            <a:off x="4211638" y="333375"/>
            <a:ext cx="4716462" cy="6308725"/>
          </a:xfrm>
        </p:spPr>
        <p:txBody>
          <a:bodyPr/>
          <a:lstStyle/>
          <a:p>
            <a:pPr algn="r">
              <a:buFontTx/>
              <a:buNone/>
            </a:pPr>
            <a:endParaRPr lang="en-GB" altLang="en-US" sz="6000">
              <a:latin typeface="Comic Sans MS" panose="030F0902030302020204" pitchFamily="66" charset="0"/>
            </a:endParaRPr>
          </a:p>
          <a:p>
            <a:pPr algn="r">
              <a:buFontTx/>
              <a:buNone/>
            </a:pPr>
            <a:r>
              <a:rPr lang="en-GB" altLang="en-US" sz="6000">
                <a:solidFill>
                  <a:srgbClr val="FFFF00"/>
                </a:solidFill>
                <a:latin typeface="Comic Sans MS" panose="030F0902030302020204" pitchFamily="66" charset="0"/>
              </a:rPr>
              <a:t>Cwestyinau gan bobl ifanc o’ch oedran chi.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7" name="Picture 13">
            <a:extLst>
              <a:ext uri="{FF2B5EF4-FFF2-40B4-BE49-F238E27FC236}">
                <a16:creationId xmlns:a16="http://schemas.microsoft.com/office/drawing/2014/main" id="{8550EB01-5B09-0945-906F-72F48E563D2B}"/>
              </a:ext>
            </a:extLst>
          </p:cNvPr>
          <p:cNvPicPr>
            <a:picLocks noChangeAspect="1" noChangeArrowheads="1"/>
          </p:cNvPicPr>
          <p:nvPr/>
        </p:nvPicPr>
        <p:blipFill>
          <a:blip r:embed="rId2">
            <a:lum contrast="-4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86" name="Rectangle 2">
            <a:extLst>
              <a:ext uri="{FF2B5EF4-FFF2-40B4-BE49-F238E27FC236}">
                <a16:creationId xmlns:a16="http://schemas.microsoft.com/office/drawing/2014/main" id="{3CDA42A4-3465-7745-A052-5D5D7A1A00F7}"/>
              </a:ext>
            </a:extLst>
          </p:cNvPr>
          <p:cNvSpPr>
            <a:spLocks noGrp="1" noChangeArrowheads="1"/>
          </p:cNvSpPr>
          <p:nvPr>
            <p:ph type="title"/>
          </p:nvPr>
        </p:nvSpPr>
        <p:spPr>
          <a:xfrm>
            <a:off x="250825" y="274638"/>
            <a:ext cx="8435975" cy="1858962"/>
          </a:xfrm>
        </p:spPr>
        <p:txBody>
          <a:bodyPr/>
          <a:lstStyle/>
          <a:p>
            <a:pPr algn="l"/>
            <a:r>
              <a:rPr lang="en-GB" altLang="en-US" sz="2400">
                <a:solidFill>
                  <a:srgbClr val="FFFF00"/>
                </a:solidFill>
                <a:latin typeface="Comic Sans MS" panose="030F0902030302020204" pitchFamily="66" charset="0"/>
              </a:rPr>
              <a:t>“Cyfarfyddais Sam drwy ystafell sgwrsio ar y we, buom yn cysylltu ers rhai wythnosau. Mae am i ni gyfarfod”	</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                                                                      </a:t>
            </a:r>
            <a:r>
              <a:rPr lang="en-GB" altLang="en-US" sz="2000">
                <a:solidFill>
                  <a:srgbClr val="FFFF00"/>
                </a:solidFill>
                <a:latin typeface="Comic Sans MS" panose="030F0902030302020204" pitchFamily="66" charset="0"/>
              </a:rPr>
              <a:t>Jillian, oed 12</a:t>
            </a:r>
            <a:br>
              <a:rPr lang="en-GB" altLang="en-US" sz="2400">
                <a:solidFill>
                  <a:srgbClr val="FFFF00"/>
                </a:solidFill>
                <a:latin typeface="Comic Sans MS" panose="030F0902030302020204" pitchFamily="66" charset="0"/>
              </a:rPr>
            </a:br>
            <a:r>
              <a:rPr lang="en-GB" altLang="en-US" sz="2400">
                <a:solidFill>
                  <a:schemeClr val="tx1"/>
                </a:solidFill>
                <a:latin typeface="Comic Sans MS" panose="030F0902030302020204" pitchFamily="66" charset="0"/>
              </a:rPr>
              <a:t>Beth ddylwn ei wneud?</a:t>
            </a:r>
            <a:br>
              <a:rPr lang="en-GB" altLang="en-US" sz="2400">
                <a:solidFill>
                  <a:schemeClr val="tx1"/>
                </a:solidFill>
                <a:latin typeface="Comic Sans MS" panose="030F0902030302020204" pitchFamily="66" charset="0"/>
              </a:rPr>
            </a:br>
            <a:endParaRPr lang="en-GB" altLang="en-US" sz="2400">
              <a:solidFill>
                <a:schemeClr val="tx1"/>
              </a:solidFill>
              <a:latin typeface="Comic Sans MS" panose="030F0902030302020204" pitchFamily="66" charset="0"/>
            </a:endParaRPr>
          </a:p>
        </p:txBody>
      </p:sp>
      <p:sp>
        <p:nvSpPr>
          <p:cNvPr id="16387" name="Rectangle 3">
            <a:extLst>
              <a:ext uri="{FF2B5EF4-FFF2-40B4-BE49-F238E27FC236}">
                <a16:creationId xmlns:a16="http://schemas.microsoft.com/office/drawing/2014/main" id="{A34848C6-EC82-914E-94C9-8184B318E304}"/>
              </a:ext>
            </a:extLst>
          </p:cNvPr>
          <p:cNvSpPr>
            <a:spLocks noGrp="1" noChangeArrowheads="1"/>
          </p:cNvSpPr>
          <p:nvPr>
            <p:ph type="body" idx="1"/>
          </p:nvPr>
        </p:nvSpPr>
        <p:spPr>
          <a:xfrm>
            <a:off x="250825" y="1844675"/>
            <a:ext cx="3313113" cy="4537075"/>
          </a:xfrm>
        </p:spPr>
        <p:txBody>
          <a:bodyPr/>
          <a:lstStyle/>
          <a:p>
            <a:pPr marL="381000" indent="-381000">
              <a:lnSpc>
                <a:spcPct val="80000"/>
              </a:lnSpc>
              <a:buFontTx/>
              <a:buAutoNum type="arabicPeriod"/>
            </a:pPr>
            <a:endParaRPr lang="en-GB" altLang="en-US" sz="1800">
              <a:solidFill>
                <a:srgbClr val="FFFF00"/>
              </a:solidFill>
            </a:endParaRPr>
          </a:p>
          <a:p>
            <a:pPr marL="381000" indent="-381000">
              <a:lnSpc>
                <a:spcPct val="80000"/>
              </a:lnSpc>
              <a:buFontTx/>
              <a:buAutoNum type="arabicPeriod"/>
            </a:pPr>
            <a:r>
              <a:rPr lang="en-GB" altLang="en-US" sz="1800" b="1">
                <a:solidFill>
                  <a:srgbClr val="FFFF00"/>
                </a:solidFill>
                <a:latin typeface="Comic Sans MS" panose="030F0902030302020204" pitchFamily="66" charset="0"/>
              </a:rPr>
              <a:t>Cyfarfod, ‘rydych yn dod ymlaen yn dda. </a:t>
            </a:r>
          </a:p>
          <a:p>
            <a:pPr marL="381000" indent="-381000">
              <a:lnSpc>
                <a:spcPct val="80000"/>
              </a:lnSpc>
              <a:buFontTx/>
              <a:buAutoNum type="arabicPeriod"/>
            </a:pPr>
            <a:endParaRPr lang="en-GB" altLang="en-US" sz="1800" b="1">
              <a:solidFill>
                <a:srgbClr val="FFFF00"/>
              </a:solidFill>
              <a:latin typeface="Comic Sans MS" panose="030F0902030302020204" pitchFamily="66" charset="0"/>
            </a:endParaRPr>
          </a:p>
          <a:p>
            <a:pPr marL="381000" indent="-381000">
              <a:lnSpc>
                <a:spcPct val="80000"/>
              </a:lnSpc>
              <a:buFontTx/>
              <a:buAutoNum type="arabicPeriod"/>
            </a:pPr>
            <a:r>
              <a:rPr lang="en-GB" altLang="en-US" sz="1800" b="1">
                <a:solidFill>
                  <a:srgbClr val="FFFF00"/>
                </a:solidFill>
                <a:latin typeface="Comic Sans MS" panose="030F0902030302020204" pitchFamily="66" charset="0"/>
              </a:rPr>
              <a:t>Busawn yn mynd a’m ffrind gyda mi i’r cyfarfod.</a:t>
            </a:r>
          </a:p>
          <a:p>
            <a:pPr marL="381000" indent="-381000">
              <a:lnSpc>
                <a:spcPct val="80000"/>
              </a:lnSpc>
              <a:buFontTx/>
              <a:buAutoNum type="arabicPeriod"/>
            </a:pPr>
            <a:endParaRPr lang="en-GB" altLang="en-US" sz="1800" b="1">
              <a:solidFill>
                <a:srgbClr val="FFFF00"/>
              </a:solidFill>
              <a:latin typeface="Comic Sans MS" panose="030F0902030302020204" pitchFamily="66" charset="0"/>
            </a:endParaRPr>
          </a:p>
          <a:p>
            <a:pPr marL="381000" indent="-381000">
              <a:lnSpc>
                <a:spcPct val="80000"/>
              </a:lnSpc>
              <a:buFontTx/>
              <a:buAutoNum type="arabicPeriod"/>
            </a:pPr>
            <a:endParaRPr lang="en-GB" altLang="en-US" sz="1800" b="1">
              <a:solidFill>
                <a:srgbClr val="FFFF00"/>
              </a:solidFill>
              <a:latin typeface="Comic Sans MS" panose="030F0902030302020204" pitchFamily="66" charset="0"/>
            </a:endParaRPr>
          </a:p>
          <a:p>
            <a:pPr marL="381000" indent="-381000">
              <a:lnSpc>
                <a:spcPct val="80000"/>
              </a:lnSpc>
              <a:buFontTx/>
              <a:buAutoNum type="arabicPeriod"/>
            </a:pPr>
            <a:r>
              <a:rPr lang="en-GB" altLang="en-US" sz="1800" b="1">
                <a:solidFill>
                  <a:srgbClr val="FFFF00"/>
                </a:solidFill>
                <a:latin typeface="Comic Sans MS" panose="030F0902030302020204" pitchFamily="66" charset="0"/>
              </a:rPr>
              <a:t>Peidio cyfarfod ,ond nid oes niwed mewn parhau i sgwrsio</a:t>
            </a:r>
          </a:p>
          <a:p>
            <a:pPr marL="381000" indent="-381000">
              <a:lnSpc>
                <a:spcPct val="80000"/>
              </a:lnSpc>
              <a:buFontTx/>
              <a:buAutoNum type="arabicPeriod"/>
            </a:pPr>
            <a:endParaRPr lang="en-GB" altLang="en-US" sz="1800" b="1">
              <a:solidFill>
                <a:srgbClr val="FFFF00"/>
              </a:solidFill>
              <a:latin typeface="Comic Sans MS" panose="030F0902030302020204" pitchFamily="66" charset="0"/>
            </a:endParaRPr>
          </a:p>
          <a:p>
            <a:pPr marL="381000" indent="-381000">
              <a:lnSpc>
                <a:spcPct val="80000"/>
              </a:lnSpc>
              <a:buFontTx/>
              <a:buAutoNum type="arabicPeriod"/>
            </a:pPr>
            <a:r>
              <a:rPr lang="en-GB" altLang="en-US" sz="1800" b="1">
                <a:solidFill>
                  <a:srgbClr val="FFFF00"/>
                </a:solidFill>
                <a:latin typeface="Comic Sans MS" panose="030F0902030302020204" pitchFamily="66" charset="0"/>
              </a:rPr>
              <a:t>Dweud wrth eich mam lle a pha bryd ‘rydych yn cyfarfod, a mynd a hi gyda chi.</a:t>
            </a:r>
          </a:p>
        </p:txBody>
      </p:sp>
      <p:sp>
        <p:nvSpPr>
          <p:cNvPr id="16388" name="Text Box 4">
            <a:extLst>
              <a:ext uri="{FF2B5EF4-FFF2-40B4-BE49-F238E27FC236}">
                <a16:creationId xmlns:a16="http://schemas.microsoft.com/office/drawing/2014/main" id="{4E44B863-0D84-B144-8AB6-E665E4BDFD28}"/>
              </a:ext>
            </a:extLst>
          </p:cNvPr>
          <p:cNvSpPr txBox="1">
            <a:spLocks noChangeArrowheads="1"/>
          </p:cNvSpPr>
          <p:nvPr/>
        </p:nvSpPr>
        <p:spPr bwMode="auto">
          <a:xfrm>
            <a:off x="4067175" y="1673225"/>
            <a:ext cx="4752975"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GB" altLang="en-US" b="1">
              <a:latin typeface="Comic Sans MS" panose="030F0902030302020204" pitchFamily="66" charset="0"/>
            </a:endParaRPr>
          </a:p>
          <a:p>
            <a:pPr>
              <a:spcBef>
                <a:spcPct val="50000"/>
              </a:spcBef>
            </a:pPr>
            <a:endParaRPr lang="en-GB" altLang="en-US">
              <a:latin typeface="Comic Sans MS" panose="030F0902030302020204" pitchFamily="66" charset="0"/>
            </a:endParaRPr>
          </a:p>
          <a:p>
            <a:pPr>
              <a:spcBef>
                <a:spcPct val="50000"/>
              </a:spcBef>
            </a:pPr>
            <a:endParaRPr lang="en-GB" altLang="en-US"/>
          </a:p>
        </p:txBody>
      </p:sp>
      <p:sp>
        <p:nvSpPr>
          <p:cNvPr id="16389" name="Text Box 5">
            <a:extLst>
              <a:ext uri="{FF2B5EF4-FFF2-40B4-BE49-F238E27FC236}">
                <a16:creationId xmlns:a16="http://schemas.microsoft.com/office/drawing/2014/main" id="{3878C967-1C6D-3B4C-AD0F-DDCFF1BE3976}"/>
              </a:ext>
            </a:extLst>
          </p:cNvPr>
          <p:cNvSpPr txBox="1">
            <a:spLocks noChangeArrowheads="1"/>
          </p:cNvSpPr>
          <p:nvPr/>
        </p:nvSpPr>
        <p:spPr bwMode="auto">
          <a:xfrm>
            <a:off x="4356100" y="2133600"/>
            <a:ext cx="446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6390" name="Text Box 6">
            <a:extLst>
              <a:ext uri="{FF2B5EF4-FFF2-40B4-BE49-F238E27FC236}">
                <a16:creationId xmlns:a16="http://schemas.microsoft.com/office/drawing/2014/main" id="{2450E171-3C20-4E42-AADD-5716683C19D1}"/>
              </a:ext>
            </a:extLst>
          </p:cNvPr>
          <p:cNvSpPr txBox="1">
            <a:spLocks noChangeArrowheads="1"/>
          </p:cNvSpPr>
          <p:nvPr/>
        </p:nvSpPr>
        <p:spPr bwMode="auto">
          <a:xfrm>
            <a:off x="3924300" y="1989138"/>
            <a:ext cx="4895850" cy="4770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i="1">
                <a:solidFill>
                  <a:srgbClr val="FF0000"/>
                </a:solidFill>
                <a:latin typeface="Comic Sans MS" panose="030F0902030302020204" pitchFamily="66" charset="0"/>
              </a:rPr>
              <a:t>Cyngor gwael</a:t>
            </a:r>
          </a:p>
          <a:p>
            <a:pPr>
              <a:spcBef>
                <a:spcPct val="50000"/>
              </a:spcBef>
            </a:pPr>
            <a:r>
              <a:rPr lang="en-GB" altLang="en-US" b="1" i="1">
                <a:solidFill>
                  <a:srgbClr val="FF0000"/>
                </a:solidFill>
                <a:latin typeface="Comic Sans MS" panose="030F0902030302020204" pitchFamily="66" charset="0"/>
              </a:rPr>
              <a:t>	sefyllfa beryglus</a:t>
            </a:r>
          </a:p>
          <a:p>
            <a:pPr>
              <a:spcBef>
                <a:spcPct val="50000"/>
              </a:spcBef>
            </a:pPr>
            <a:endParaRPr lang="en-GB" altLang="en-US" sz="800" b="1" i="1">
              <a:solidFill>
                <a:srgbClr val="FF0000"/>
              </a:solidFill>
              <a:latin typeface="Comic Sans MS" panose="030F0902030302020204" pitchFamily="66" charset="0"/>
            </a:endParaRPr>
          </a:p>
          <a:p>
            <a:pPr>
              <a:spcBef>
                <a:spcPct val="50000"/>
              </a:spcBef>
            </a:pPr>
            <a:r>
              <a:rPr lang="en-GB" altLang="en-US" b="1" i="1">
                <a:solidFill>
                  <a:srgbClr val="FF0000"/>
                </a:solidFill>
                <a:latin typeface="Comic Sans MS" panose="030F0902030302020204" pitchFamily="66" charset="0"/>
              </a:rPr>
              <a:t>Cyngor gwael</a:t>
            </a:r>
          </a:p>
          <a:p>
            <a:pPr>
              <a:spcBef>
                <a:spcPct val="50000"/>
              </a:spcBef>
            </a:pPr>
            <a:r>
              <a:rPr lang="en-GB" altLang="en-US" b="1" i="1">
                <a:solidFill>
                  <a:srgbClr val="FF0000"/>
                </a:solidFill>
                <a:latin typeface="Comic Sans MS" panose="030F0902030302020204" pitchFamily="66" charset="0"/>
              </a:rPr>
              <a:t>	rhoi dau berson mewn perygl</a:t>
            </a:r>
          </a:p>
          <a:p>
            <a:pPr>
              <a:spcBef>
                <a:spcPct val="50000"/>
              </a:spcBef>
            </a:pPr>
            <a:endParaRPr lang="en-GB" altLang="en-US" sz="800" b="1" i="1">
              <a:solidFill>
                <a:srgbClr val="FF0000"/>
              </a:solidFill>
              <a:latin typeface="Comic Sans MS" panose="030F0902030302020204" pitchFamily="66" charset="0"/>
            </a:endParaRPr>
          </a:p>
          <a:p>
            <a:pPr>
              <a:spcBef>
                <a:spcPct val="50000"/>
              </a:spcBef>
            </a:pPr>
            <a:endParaRPr lang="en-GB" altLang="en-US" sz="800" b="1" i="1">
              <a:solidFill>
                <a:srgbClr val="FF0000"/>
              </a:solidFill>
              <a:latin typeface="Comic Sans MS" panose="030F0902030302020204" pitchFamily="66" charset="0"/>
            </a:endParaRPr>
          </a:p>
          <a:p>
            <a:pPr>
              <a:spcBef>
                <a:spcPct val="50000"/>
              </a:spcBef>
            </a:pPr>
            <a:r>
              <a:rPr lang="en-GB" altLang="en-US" b="1" i="1">
                <a:solidFill>
                  <a:srgbClr val="99FF33"/>
                </a:solidFill>
                <a:latin typeface="Comic Sans MS" panose="030F0902030302020204" pitchFamily="66" charset="0"/>
              </a:rPr>
              <a:t>Cyngor da</a:t>
            </a:r>
          </a:p>
          <a:p>
            <a:pPr>
              <a:spcBef>
                <a:spcPct val="50000"/>
              </a:spcBef>
            </a:pPr>
            <a:r>
              <a:rPr lang="en-GB" altLang="en-US" b="1" i="1">
                <a:solidFill>
                  <a:srgbClr val="99FF33"/>
                </a:solidFill>
                <a:latin typeface="Comic Sans MS" panose="030F0902030302020204" pitchFamily="66" charset="0"/>
              </a:rPr>
              <a:t>	parhau gyda’r chyfeillgarwch ar   	lein </a:t>
            </a:r>
          </a:p>
          <a:p>
            <a:pPr>
              <a:spcBef>
                <a:spcPct val="50000"/>
              </a:spcBef>
            </a:pPr>
            <a:r>
              <a:rPr lang="en-GB" altLang="en-US" b="1" i="1">
                <a:solidFill>
                  <a:srgbClr val="99FF33"/>
                </a:solidFill>
                <a:latin typeface="Comic Sans MS" panose="030F0902030302020204" pitchFamily="66" charset="0"/>
              </a:rPr>
              <a:t>Cyngor da</a:t>
            </a:r>
          </a:p>
          <a:p>
            <a:pPr>
              <a:spcBef>
                <a:spcPct val="50000"/>
              </a:spcBef>
            </a:pPr>
            <a:r>
              <a:rPr lang="en-GB" altLang="en-US" b="1" i="1">
                <a:solidFill>
                  <a:srgbClr val="99FF33"/>
                </a:solidFill>
                <a:latin typeface="Comic Sans MS" panose="030F0902030302020204" pitchFamily="66" charset="0"/>
              </a:rPr>
              <a:t>	cyfarfod gydag oedolyn mewn 	man cyhoeddus</a:t>
            </a:r>
          </a:p>
          <a:p>
            <a:pPr>
              <a:spcBef>
                <a:spcPct val="50000"/>
              </a:spcBef>
            </a:pPr>
            <a:endParaRPr lang="en-GB" altLang="en-US" b="1">
              <a:solidFill>
                <a:srgbClr val="99FF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 calcmode="lin" valueType="num">
                                      <p:cBhvr additive="base">
                                        <p:cTn id="17"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6387">
                                            <p:txEl>
                                              <p:pRg st="6" end="6"/>
                                            </p:txEl>
                                          </p:spTgt>
                                        </p:tgtEl>
                                        <p:attrNameLst>
                                          <p:attrName>style.visibility</p:attrName>
                                        </p:attrNameLst>
                                      </p:cBhvr>
                                      <p:to>
                                        <p:strVal val="visible"/>
                                      </p:to>
                                    </p:set>
                                    <p:anim calcmode="lin" valueType="num">
                                      <p:cBhvr additive="base">
                                        <p:cTn id="2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6387">
                                            <p:txEl>
                                              <p:pRg st="8" end="8"/>
                                            </p:txEl>
                                          </p:spTgt>
                                        </p:tgtEl>
                                        <p:attrNameLst>
                                          <p:attrName>style.visibility</p:attrName>
                                        </p:attrNameLst>
                                      </p:cBhvr>
                                      <p:to>
                                        <p:strVal val="visible"/>
                                      </p:to>
                                    </p:set>
                                    <p:anim calcmode="lin" valueType="num">
                                      <p:cBhvr additive="base">
                                        <p:cTn id="29"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387">
                                            <p:txEl>
                                              <p:pRg st="8" end="8"/>
                                            </p:txEl>
                                          </p:spTgt>
                                        </p:tgtEl>
                                        <p:attrNameLst>
                                          <p:attrName>ppt_y</p:attrName>
                                        </p:attrNameLst>
                                      </p:cBhvr>
                                      <p:tavLst>
                                        <p:tav tm="0">
                                          <p:val>
                                            <p:strVal val="1+#ppt_h/2"/>
                                          </p:val>
                                        </p:tav>
                                        <p:tav tm="100000">
                                          <p:val>
                                            <p:strVal val="#ppt_y"/>
                                          </p:val>
                                        </p:tav>
                                      </p:tavLst>
                                    </p:anim>
                                  </p:childTnLst>
                                </p:cTn>
                              </p:par>
                              <p:par>
                                <p:cTn id="31" presetID="27" presetClass="entr" presetSubtype="0" fill="hold" nodeType="withEffect">
                                  <p:stCondLst>
                                    <p:cond delay="0"/>
                                  </p:stCondLst>
                                  <p:iterate type="lt">
                                    <p:tmPct val="50000"/>
                                  </p:iterate>
                                  <p:childTnLst>
                                    <p:set>
                                      <p:cBhvr>
                                        <p:cTn id="32" dur="1" fill="hold">
                                          <p:stCondLst>
                                            <p:cond delay="0"/>
                                          </p:stCondLst>
                                        </p:cTn>
                                        <p:tgtEl>
                                          <p:spTgt spid="16390">
                                            <p:txEl>
                                              <p:pRg st="1" end="1"/>
                                            </p:txEl>
                                          </p:spTgt>
                                        </p:tgtEl>
                                        <p:attrNameLst>
                                          <p:attrName>style.visibility</p:attrName>
                                        </p:attrNameLst>
                                      </p:cBhvr>
                                      <p:to>
                                        <p:strVal val="visible"/>
                                      </p:to>
                                    </p:set>
                                    <p:anim calcmode="discrete" valueType="clr">
                                      <p:cBhvr override="childStyle">
                                        <p:cTn id="33" dur="80"/>
                                        <p:tgtEl>
                                          <p:spTgt spid="1639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6390">
                                            <p:txEl>
                                              <p:pRg st="1" end="1"/>
                                            </p:txEl>
                                          </p:spTgt>
                                        </p:tgtEl>
                                        <p:attrNameLst>
                                          <p:attrName>fillcolor</p:attrName>
                                        </p:attrNameLst>
                                      </p:cBhvr>
                                      <p:tavLst>
                                        <p:tav tm="0">
                                          <p:val>
                                            <p:clrVal>
                                              <a:schemeClr val="accent2"/>
                                            </p:clrVal>
                                          </p:val>
                                        </p:tav>
                                        <p:tav tm="50000">
                                          <p:val>
                                            <p:clrVal>
                                              <a:schemeClr val="hlink"/>
                                            </p:clrVal>
                                          </p:val>
                                        </p:tav>
                                      </p:tavLst>
                                    </p:anim>
                                    <p:set>
                                      <p:cBhvr>
                                        <p:cTn id="35" dur="80"/>
                                        <p:tgtEl>
                                          <p:spTgt spid="16390">
                                            <p:txEl>
                                              <p:pRg st="1" end="1"/>
                                            </p:txEl>
                                          </p:spTgt>
                                        </p:tgtEl>
                                        <p:attrNameLst>
                                          <p:attrName>fill.type</p:attrName>
                                        </p:attrNameLst>
                                      </p:cBhvr>
                                      <p:to>
                                        <p:strVal val="solid"/>
                                      </p:to>
                                    </p:set>
                                  </p:childTnLst>
                                </p:cTn>
                              </p:par>
                              <p:par>
                                <p:cTn id="36" presetID="27" presetClass="entr" presetSubtype="0" fill="hold" nodeType="withEffect">
                                  <p:stCondLst>
                                    <p:cond delay="0"/>
                                  </p:stCondLst>
                                  <p:iterate type="lt">
                                    <p:tmPct val="50000"/>
                                  </p:iterate>
                                  <p:childTnLst>
                                    <p:set>
                                      <p:cBhvr>
                                        <p:cTn id="37" dur="1" fill="hold">
                                          <p:stCondLst>
                                            <p:cond delay="0"/>
                                          </p:stCondLst>
                                        </p:cTn>
                                        <p:tgtEl>
                                          <p:spTgt spid="16390">
                                            <p:txEl>
                                              <p:pRg st="3" end="3"/>
                                            </p:txEl>
                                          </p:spTgt>
                                        </p:tgtEl>
                                        <p:attrNameLst>
                                          <p:attrName>style.visibility</p:attrName>
                                        </p:attrNameLst>
                                      </p:cBhvr>
                                      <p:to>
                                        <p:strVal val="visible"/>
                                      </p:to>
                                    </p:set>
                                    <p:anim calcmode="discrete" valueType="clr">
                                      <p:cBhvr override="childStyle">
                                        <p:cTn id="38" dur="80"/>
                                        <p:tgtEl>
                                          <p:spTgt spid="16390">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6390">
                                            <p:txEl>
                                              <p:pRg st="3" end="3"/>
                                            </p:txEl>
                                          </p:spTgt>
                                        </p:tgtEl>
                                        <p:attrNameLst>
                                          <p:attrName>fillcolor</p:attrName>
                                        </p:attrNameLst>
                                      </p:cBhvr>
                                      <p:tavLst>
                                        <p:tav tm="0">
                                          <p:val>
                                            <p:clrVal>
                                              <a:schemeClr val="accent2"/>
                                            </p:clrVal>
                                          </p:val>
                                        </p:tav>
                                        <p:tav tm="50000">
                                          <p:val>
                                            <p:clrVal>
                                              <a:schemeClr val="hlink"/>
                                            </p:clrVal>
                                          </p:val>
                                        </p:tav>
                                      </p:tavLst>
                                    </p:anim>
                                    <p:set>
                                      <p:cBhvr>
                                        <p:cTn id="40" dur="80"/>
                                        <p:tgtEl>
                                          <p:spTgt spid="16390">
                                            <p:txEl>
                                              <p:pRg st="3" end="3"/>
                                            </p:txEl>
                                          </p:spTgt>
                                        </p:tgtEl>
                                        <p:attrNameLst>
                                          <p:attrName>fill.type</p:attrName>
                                        </p:attrNameLst>
                                      </p:cBhvr>
                                      <p:to>
                                        <p:strVal val="solid"/>
                                      </p:to>
                                    </p:set>
                                  </p:childTnLst>
                                </p:cTn>
                              </p:par>
                              <p:par>
                                <p:cTn id="41" presetID="27" presetClass="entr" presetSubtype="0" fill="hold" nodeType="withEffect">
                                  <p:stCondLst>
                                    <p:cond delay="0"/>
                                  </p:stCondLst>
                                  <p:iterate type="lt">
                                    <p:tmPct val="50000"/>
                                  </p:iterate>
                                  <p:childTnLst>
                                    <p:set>
                                      <p:cBhvr>
                                        <p:cTn id="42" dur="1" fill="hold">
                                          <p:stCondLst>
                                            <p:cond delay="0"/>
                                          </p:stCondLst>
                                        </p:cTn>
                                        <p:tgtEl>
                                          <p:spTgt spid="16390">
                                            <p:txEl>
                                              <p:pRg st="0" end="0"/>
                                            </p:txEl>
                                          </p:spTgt>
                                        </p:tgtEl>
                                        <p:attrNameLst>
                                          <p:attrName>style.visibility</p:attrName>
                                        </p:attrNameLst>
                                      </p:cBhvr>
                                      <p:to>
                                        <p:strVal val="visible"/>
                                      </p:to>
                                    </p:set>
                                    <p:anim calcmode="discrete" valueType="clr">
                                      <p:cBhvr override="childStyle">
                                        <p:cTn id="43" dur="80"/>
                                        <p:tgtEl>
                                          <p:spTgt spid="1639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6390">
                                            <p:txEl>
                                              <p:pRg st="0" end="0"/>
                                            </p:txEl>
                                          </p:spTgt>
                                        </p:tgtEl>
                                        <p:attrNameLst>
                                          <p:attrName>fillcolor</p:attrName>
                                        </p:attrNameLst>
                                      </p:cBhvr>
                                      <p:tavLst>
                                        <p:tav tm="0">
                                          <p:val>
                                            <p:clrVal>
                                              <a:schemeClr val="accent2"/>
                                            </p:clrVal>
                                          </p:val>
                                        </p:tav>
                                        <p:tav tm="50000">
                                          <p:val>
                                            <p:clrVal>
                                              <a:schemeClr val="hlink"/>
                                            </p:clrVal>
                                          </p:val>
                                        </p:tav>
                                      </p:tavLst>
                                    </p:anim>
                                    <p:set>
                                      <p:cBhvr>
                                        <p:cTn id="45" dur="80"/>
                                        <p:tgtEl>
                                          <p:spTgt spid="16390">
                                            <p:txEl>
                                              <p:pRg st="0" end="0"/>
                                            </p:txEl>
                                          </p:spTgt>
                                        </p:tgtEl>
                                        <p:attrNameLst>
                                          <p:attrName>fill.type</p:attrName>
                                        </p:attrNameLst>
                                      </p:cBhvr>
                                      <p:to>
                                        <p:strVal val="solid"/>
                                      </p:to>
                                    </p:set>
                                  </p:childTnLst>
                                </p:cTn>
                              </p:par>
                              <p:par>
                                <p:cTn id="46" presetID="27" presetClass="entr" presetSubtype="0" fill="hold" nodeType="withEffect">
                                  <p:stCondLst>
                                    <p:cond delay="0"/>
                                  </p:stCondLst>
                                  <p:iterate type="lt">
                                    <p:tmPct val="50000"/>
                                  </p:iterate>
                                  <p:childTnLst>
                                    <p:set>
                                      <p:cBhvr>
                                        <p:cTn id="47" dur="1" fill="hold">
                                          <p:stCondLst>
                                            <p:cond delay="0"/>
                                          </p:stCondLst>
                                        </p:cTn>
                                        <p:tgtEl>
                                          <p:spTgt spid="16390">
                                            <p:txEl>
                                              <p:pRg st="4" end="4"/>
                                            </p:txEl>
                                          </p:spTgt>
                                        </p:tgtEl>
                                        <p:attrNameLst>
                                          <p:attrName>style.visibility</p:attrName>
                                        </p:attrNameLst>
                                      </p:cBhvr>
                                      <p:to>
                                        <p:strVal val="visible"/>
                                      </p:to>
                                    </p:set>
                                    <p:anim calcmode="discrete" valueType="clr">
                                      <p:cBhvr override="childStyle">
                                        <p:cTn id="48" dur="80"/>
                                        <p:tgtEl>
                                          <p:spTgt spid="16390">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16390">
                                            <p:txEl>
                                              <p:pRg st="4" end="4"/>
                                            </p:txEl>
                                          </p:spTgt>
                                        </p:tgtEl>
                                        <p:attrNameLst>
                                          <p:attrName>fillcolor</p:attrName>
                                        </p:attrNameLst>
                                      </p:cBhvr>
                                      <p:tavLst>
                                        <p:tav tm="0">
                                          <p:val>
                                            <p:clrVal>
                                              <a:schemeClr val="accent2"/>
                                            </p:clrVal>
                                          </p:val>
                                        </p:tav>
                                        <p:tav tm="50000">
                                          <p:val>
                                            <p:clrVal>
                                              <a:schemeClr val="hlink"/>
                                            </p:clrVal>
                                          </p:val>
                                        </p:tav>
                                      </p:tavLst>
                                    </p:anim>
                                    <p:set>
                                      <p:cBhvr>
                                        <p:cTn id="50" dur="80"/>
                                        <p:tgtEl>
                                          <p:spTgt spid="16390">
                                            <p:txEl>
                                              <p:pRg st="4" end="4"/>
                                            </p:txEl>
                                          </p:spTgt>
                                        </p:tgtEl>
                                        <p:attrNameLst>
                                          <p:attrName>fill.type</p:attrName>
                                        </p:attrNameLst>
                                      </p:cBhvr>
                                      <p:to>
                                        <p:strVal val="solid"/>
                                      </p:to>
                                    </p:set>
                                  </p:childTnLst>
                                </p:cTn>
                              </p:par>
                              <p:par>
                                <p:cTn id="51" presetID="27" presetClass="entr" presetSubtype="0" fill="hold" nodeType="withEffect">
                                  <p:stCondLst>
                                    <p:cond delay="0"/>
                                  </p:stCondLst>
                                  <p:iterate type="lt">
                                    <p:tmPct val="50000"/>
                                  </p:iterate>
                                  <p:childTnLst>
                                    <p:set>
                                      <p:cBhvr>
                                        <p:cTn id="52" dur="1" fill="hold">
                                          <p:stCondLst>
                                            <p:cond delay="0"/>
                                          </p:stCondLst>
                                        </p:cTn>
                                        <p:tgtEl>
                                          <p:spTgt spid="16390">
                                            <p:txEl>
                                              <p:pRg st="7" end="7"/>
                                            </p:txEl>
                                          </p:spTgt>
                                        </p:tgtEl>
                                        <p:attrNameLst>
                                          <p:attrName>style.visibility</p:attrName>
                                        </p:attrNameLst>
                                      </p:cBhvr>
                                      <p:to>
                                        <p:strVal val="visible"/>
                                      </p:to>
                                    </p:set>
                                    <p:anim calcmode="discrete" valueType="clr">
                                      <p:cBhvr override="childStyle">
                                        <p:cTn id="53" dur="80"/>
                                        <p:tgtEl>
                                          <p:spTgt spid="16390">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6390">
                                            <p:txEl>
                                              <p:pRg st="7" end="7"/>
                                            </p:txEl>
                                          </p:spTgt>
                                        </p:tgtEl>
                                        <p:attrNameLst>
                                          <p:attrName>fillcolor</p:attrName>
                                        </p:attrNameLst>
                                      </p:cBhvr>
                                      <p:tavLst>
                                        <p:tav tm="0">
                                          <p:val>
                                            <p:clrVal>
                                              <a:schemeClr val="accent2"/>
                                            </p:clrVal>
                                          </p:val>
                                        </p:tav>
                                        <p:tav tm="50000">
                                          <p:val>
                                            <p:clrVal>
                                              <a:schemeClr val="hlink"/>
                                            </p:clrVal>
                                          </p:val>
                                        </p:tav>
                                      </p:tavLst>
                                    </p:anim>
                                    <p:set>
                                      <p:cBhvr>
                                        <p:cTn id="55" dur="80"/>
                                        <p:tgtEl>
                                          <p:spTgt spid="16390">
                                            <p:txEl>
                                              <p:pRg st="7" end="7"/>
                                            </p:txEl>
                                          </p:spTgt>
                                        </p:tgtEl>
                                        <p:attrNameLst>
                                          <p:attrName>fill.type</p:attrName>
                                        </p:attrNameLst>
                                      </p:cBhvr>
                                      <p:to>
                                        <p:strVal val="solid"/>
                                      </p:to>
                                    </p:set>
                                  </p:childTnLst>
                                </p:cTn>
                              </p:par>
                              <p:par>
                                <p:cTn id="56" presetID="15" presetClass="entr" presetSubtype="0" fill="hold" nodeType="withEffect">
                                  <p:stCondLst>
                                    <p:cond delay="0"/>
                                  </p:stCondLst>
                                  <p:childTnLst>
                                    <p:set>
                                      <p:cBhvr>
                                        <p:cTn id="57" dur="1" fill="hold">
                                          <p:stCondLst>
                                            <p:cond delay="0"/>
                                          </p:stCondLst>
                                        </p:cTn>
                                        <p:tgtEl>
                                          <p:spTgt spid="16390">
                                            <p:txEl>
                                              <p:pRg st="8" end="8"/>
                                            </p:txEl>
                                          </p:spTgt>
                                        </p:tgtEl>
                                        <p:attrNameLst>
                                          <p:attrName>style.visibility</p:attrName>
                                        </p:attrNameLst>
                                      </p:cBhvr>
                                      <p:to>
                                        <p:strVal val="visible"/>
                                      </p:to>
                                    </p:set>
                                    <p:anim calcmode="lin" valueType="num">
                                      <p:cBhvr>
                                        <p:cTn id="58" dur="1000" fill="hold"/>
                                        <p:tgtEl>
                                          <p:spTgt spid="16390">
                                            <p:txEl>
                                              <p:pRg st="8" end="8"/>
                                            </p:txEl>
                                          </p:spTgt>
                                        </p:tgtEl>
                                        <p:attrNameLst>
                                          <p:attrName>ppt_w</p:attrName>
                                        </p:attrNameLst>
                                      </p:cBhvr>
                                      <p:tavLst>
                                        <p:tav tm="0">
                                          <p:val>
                                            <p:fltVal val="0"/>
                                          </p:val>
                                        </p:tav>
                                        <p:tav tm="100000">
                                          <p:val>
                                            <p:strVal val="#ppt_w"/>
                                          </p:val>
                                        </p:tav>
                                      </p:tavLst>
                                    </p:anim>
                                    <p:anim calcmode="lin" valueType="num">
                                      <p:cBhvr>
                                        <p:cTn id="59" dur="1000" fill="hold"/>
                                        <p:tgtEl>
                                          <p:spTgt spid="16390">
                                            <p:txEl>
                                              <p:pRg st="8" end="8"/>
                                            </p:txEl>
                                          </p:spTgt>
                                        </p:tgtEl>
                                        <p:attrNameLst>
                                          <p:attrName>ppt_h</p:attrName>
                                        </p:attrNameLst>
                                      </p:cBhvr>
                                      <p:tavLst>
                                        <p:tav tm="0">
                                          <p:val>
                                            <p:fltVal val="0"/>
                                          </p:val>
                                        </p:tav>
                                        <p:tav tm="100000">
                                          <p:val>
                                            <p:strVal val="#ppt_h"/>
                                          </p:val>
                                        </p:tav>
                                      </p:tavLst>
                                    </p:anim>
                                    <p:anim calcmode="lin" valueType="num">
                                      <p:cBhvr>
                                        <p:cTn id="60" dur="1000" fill="hold"/>
                                        <p:tgtEl>
                                          <p:spTgt spid="16390">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16390">
                                            <p:txEl>
                                              <p:pRg st="8" end="8"/>
                                            </p:txEl>
                                          </p:spTgt>
                                        </p:tgtEl>
                                        <p:attrNameLst>
                                          <p:attrName>ppt_y</p:attrName>
                                        </p:attrNameLst>
                                      </p:cBhvr>
                                      <p:tavLst>
                                        <p:tav tm="0" fmla="#ppt_y+(sin(-2*pi*(1-$))*-#ppt_x+cos(-2*pi*(1-$))*(1-#ppt_y))*(1-$)">
                                          <p:val>
                                            <p:fltVal val="0"/>
                                          </p:val>
                                        </p:tav>
                                        <p:tav tm="100000">
                                          <p:val>
                                            <p:fltVal val="1"/>
                                          </p:val>
                                        </p:tav>
                                      </p:tavLst>
                                    </p:anim>
                                  </p:childTnLst>
                                </p:cTn>
                              </p:par>
                              <p:par>
                                <p:cTn id="62" presetID="15" presetClass="entr" presetSubtype="0" fill="hold" nodeType="withEffect">
                                  <p:stCondLst>
                                    <p:cond delay="0"/>
                                  </p:stCondLst>
                                  <p:childTnLst>
                                    <p:set>
                                      <p:cBhvr>
                                        <p:cTn id="63" dur="1" fill="hold">
                                          <p:stCondLst>
                                            <p:cond delay="0"/>
                                          </p:stCondLst>
                                        </p:cTn>
                                        <p:tgtEl>
                                          <p:spTgt spid="16390">
                                            <p:txEl>
                                              <p:pRg st="9" end="9"/>
                                            </p:txEl>
                                          </p:spTgt>
                                        </p:tgtEl>
                                        <p:attrNameLst>
                                          <p:attrName>style.visibility</p:attrName>
                                        </p:attrNameLst>
                                      </p:cBhvr>
                                      <p:to>
                                        <p:strVal val="visible"/>
                                      </p:to>
                                    </p:set>
                                    <p:anim calcmode="lin" valueType="num">
                                      <p:cBhvr>
                                        <p:cTn id="64" dur="1000" fill="hold"/>
                                        <p:tgtEl>
                                          <p:spTgt spid="16390">
                                            <p:txEl>
                                              <p:pRg st="9" end="9"/>
                                            </p:txEl>
                                          </p:spTgt>
                                        </p:tgtEl>
                                        <p:attrNameLst>
                                          <p:attrName>ppt_w</p:attrName>
                                        </p:attrNameLst>
                                      </p:cBhvr>
                                      <p:tavLst>
                                        <p:tav tm="0">
                                          <p:val>
                                            <p:fltVal val="0"/>
                                          </p:val>
                                        </p:tav>
                                        <p:tav tm="100000">
                                          <p:val>
                                            <p:strVal val="#ppt_w"/>
                                          </p:val>
                                        </p:tav>
                                      </p:tavLst>
                                    </p:anim>
                                    <p:anim calcmode="lin" valueType="num">
                                      <p:cBhvr>
                                        <p:cTn id="65" dur="1000" fill="hold"/>
                                        <p:tgtEl>
                                          <p:spTgt spid="16390">
                                            <p:txEl>
                                              <p:pRg st="9" end="9"/>
                                            </p:txEl>
                                          </p:spTgt>
                                        </p:tgtEl>
                                        <p:attrNameLst>
                                          <p:attrName>ppt_h</p:attrName>
                                        </p:attrNameLst>
                                      </p:cBhvr>
                                      <p:tavLst>
                                        <p:tav tm="0">
                                          <p:val>
                                            <p:fltVal val="0"/>
                                          </p:val>
                                        </p:tav>
                                        <p:tav tm="100000">
                                          <p:val>
                                            <p:strVal val="#ppt_h"/>
                                          </p:val>
                                        </p:tav>
                                      </p:tavLst>
                                    </p:anim>
                                    <p:anim calcmode="lin" valueType="num">
                                      <p:cBhvr>
                                        <p:cTn id="66" dur="1000" fill="hold"/>
                                        <p:tgtEl>
                                          <p:spTgt spid="16390">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16390">
                                            <p:txEl>
                                              <p:pRg st="9" end="9"/>
                                            </p:txEl>
                                          </p:spTgt>
                                        </p:tgtEl>
                                        <p:attrNameLst>
                                          <p:attrName>ppt_y</p:attrName>
                                        </p:attrNameLst>
                                      </p:cBhvr>
                                      <p:tavLst>
                                        <p:tav tm="0" fmla="#ppt_y+(sin(-2*pi*(1-$))*-#ppt_x+cos(-2*pi*(1-$))*(1-#ppt_y))*(1-$)">
                                          <p:val>
                                            <p:fltVal val="0"/>
                                          </p:val>
                                        </p:tav>
                                        <p:tav tm="100000">
                                          <p:val>
                                            <p:fltVal val="1"/>
                                          </p:val>
                                        </p:tav>
                                      </p:tavLst>
                                    </p:anim>
                                  </p:childTnLst>
                                </p:cTn>
                              </p:par>
                              <p:par>
                                <p:cTn id="68" presetID="15" presetClass="entr" presetSubtype="0" fill="hold" nodeType="withEffect">
                                  <p:stCondLst>
                                    <p:cond delay="0"/>
                                  </p:stCondLst>
                                  <p:childTnLst>
                                    <p:set>
                                      <p:cBhvr>
                                        <p:cTn id="69" dur="1" fill="hold">
                                          <p:stCondLst>
                                            <p:cond delay="0"/>
                                          </p:stCondLst>
                                        </p:cTn>
                                        <p:tgtEl>
                                          <p:spTgt spid="16390">
                                            <p:txEl>
                                              <p:pRg st="10" end="10"/>
                                            </p:txEl>
                                          </p:spTgt>
                                        </p:tgtEl>
                                        <p:attrNameLst>
                                          <p:attrName>style.visibility</p:attrName>
                                        </p:attrNameLst>
                                      </p:cBhvr>
                                      <p:to>
                                        <p:strVal val="visible"/>
                                      </p:to>
                                    </p:set>
                                    <p:anim calcmode="lin" valueType="num">
                                      <p:cBhvr>
                                        <p:cTn id="70" dur="1000" fill="hold"/>
                                        <p:tgtEl>
                                          <p:spTgt spid="16390">
                                            <p:txEl>
                                              <p:pRg st="10" end="10"/>
                                            </p:txEl>
                                          </p:spTgt>
                                        </p:tgtEl>
                                        <p:attrNameLst>
                                          <p:attrName>ppt_w</p:attrName>
                                        </p:attrNameLst>
                                      </p:cBhvr>
                                      <p:tavLst>
                                        <p:tav tm="0">
                                          <p:val>
                                            <p:fltVal val="0"/>
                                          </p:val>
                                        </p:tav>
                                        <p:tav tm="100000">
                                          <p:val>
                                            <p:strVal val="#ppt_w"/>
                                          </p:val>
                                        </p:tav>
                                      </p:tavLst>
                                    </p:anim>
                                    <p:anim calcmode="lin" valueType="num">
                                      <p:cBhvr>
                                        <p:cTn id="71" dur="1000" fill="hold"/>
                                        <p:tgtEl>
                                          <p:spTgt spid="16390">
                                            <p:txEl>
                                              <p:pRg st="10" end="10"/>
                                            </p:txEl>
                                          </p:spTgt>
                                        </p:tgtEl>
                                        <p:attrNameLst>
                                          <p:attrName>ppt_h</p:attrName>
                                        </p:attrNameLst>
                                      </p:cBhvr>
                                      <p:tavLst>
                                        <p:tav tm="0">
                                          <p:val>
                                            <p:fltVal val="0"/>
                                          </p:val>
                                        </p:tav>
                                        <p:tav tm="100000">
                                          <p:val>
                                            <p:strVal val="#ppt_h"/>
                                          </p:val>
                                        </p:tav>
                                      </p:tavLst>
                                    </p:anim>
                                    <p:anim calcmode="lin" valueType="num">
                                      <p:cBhvr>
                                        <p:cTn id="72" dur="1000" fill="hold"/>
                                        <p:tgtEl>
                                          <p:spTgt spid="16390">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73" dur="1000" fill="hold"/>
                                        <p:tgtEl>
                                          <p:spTgt spid="16390">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a:extLst>
              <a:ext uri="{FF2B5EF4-FFF2-40B4-BE49-F238E27FC236}">
                <a16:creationId xmlns:a16="http://schemas.microsoft.com/office/drawing/2014/main" id="{24B3C11C-EC21-CF44-8555-B917726B904F}"/>
              </a:ext>
            </a:extLst>
          </p:cNvPr>
          <p:cNvPicPr>
            <a:picLocks noChangeAspect="1" noChangeArrowheads="1"/>
          </p:cNvPicPr>
          <p:nvPr/>
        </p:nvPicPr>
        <p:blipFill>
          <a:blip r:embed="rId2">
            <a:lum contrast="-48000"/>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extLst>
            <a:ext uri="{909E8E84-426E-40DD-AFC4-6F175D3DCCD1}">
              <a14:hiddenFill xmlns:a14="http://schemas.microsoft.com/office/drawing/2010/main">
                <a:solidFill>
                  <a:srgbClr val="FFFFFF"/>
                </a:solidFill>
              </a14:hiddenFill>
            </a:ext>
          </a:extLst>
        </p:spPr>
      </p:pic>
      <p:sp>
        <p:nvSpPr>
          <p:cNvPr id="5122" name="Rectangle 2">
            <a:extLst>
              <a:ext uri="{FF2B5EF4-FFF2-40B4-BE49-F238E27FC236}">
                <a16:creationId xmlns:a16="http://schemas.microsoft.com/office/drawing/2014/main" id="{9CB99572-FC02-9C4D-A8AB-A434CEEF7A6D}"/>
              </a:ext>
            </a:extLst>
          </p:cNvPr>
          <p:cNvSpPr>
            <a:spLocks noGrp="1" noChangeArrowheads="1"/>
          </p:cNvSpPr>
          <p:nvPr>
            <p:ph type="title"/>
          </p:nvPr>
        </p:nvSpPr>
        <p:spPr>
          <a:xfrm>
            <a:off x="179388" y="274638"/>
            <a:ext cx="8785225" cy="2217737"/>
          </a:xfrm>
        </p:spPr>
        <p:txBody>
          <a:bodyPr/>
          <a:lstStyle/>
          <a:p>
            <a:pPr algn="l"/>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“Mae Gwyn wedi gofyn am fy rhif ff</a:t>
            </a:r>
            <a:r>
              <a:rPr lang="en-US" altLang="en-US" sz="2400">
                <a:solidFill>
                  <a:srgbClr val="FFFF00"/>
                </a:solidFill>
                <a:latin typeface="Comic Sans MS" panose="030F0902030302020204" pitchFamily="66" charset="0"/>
              </a:rPr>
              <a:t>ô</a:t>
            </a:r>
            <a:r>
              <a:rPr lang="en-GB" altLang="en-US" sz="2400">
                <a:solidFill>
                  <a:srgbClr val="FFFF00"/>
                </a:solidFill>
                <a:latin typeface="Comic Sans MS" panose="030F0902030302020204" pitchFamily="66" charset="0"/>
              </a:rPr>
              <a:t>n a’m cyfeiriad e.bost,</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‘rydym wedi bod yn cysylltu ers rhai wythnosau,</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‘rydym yn dod ymlaen yn dda ac yn gefnogwyr Man U”</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                                                                     	      Ian, oed 11</a:t>
            </a:r>
            <a:br>
              <a:rPr lang="en-GB" altLang="en-US" sz="2000">
                <a:solidFill>
                  <a:srgbClr val="FFFF00"/>
                </a:solidFill>
                <a:latin typeface="Comic Sans MS" panose="030F0902030302020204" pitchFamily="66" charset="0"/>
              </a:rPr>
            </a:br>
            <a:r>
              <a:rPr lang="en-GB" altLang="en-US" sz="2400">
                <a:solidFill>
                  <a:schemeClr val="tx1"/>
                </a:solidFill>
                <a:latin typeface="Comic Sans MS" panose="030F0902030302020204" pitchFamily="66" charset="0"/>
              </a:rPr>
              <a:t>Beth ddylwn ei wneud?</a:t>
            </a:r>
            <a:br>
              <a:rPr lang="en-GB" altLang="en-US" sz="2400">
                <a:solidFill>
                  <a:schemeClr val="tx1"/>
                </a:solidFill>
                <a:latin typeface="Comic Sans MS" panose="030F0902030302020204" pitchFamily="66" charset="0"/>
              </a:rPr>
            </a:br>
            <a:endParaRPr lang="en-GB" altLang="en-US" sz="2400">
              <a:solidFill>
                <a:schemeClr val="tx1"/>
              </a:solidFill>
              <a:latin typeface="Comic Sans MS" panose="030F0902030302020204" pitchFamily="66" charset="0"/>
            </a:endParaRPr>
          </a:p>
        </p:txBody>
      </p:sp>
      <p:sp>
        <p:nvSpPr>
          <p:cNvPr id="5123" name="Rectangle 3">
            <a:extLst>
              <a:ext uri="{FF2B5EF4-FFF2-40B4-BE49-F238E27FC236}">
                <a16:creationId xmlns:a16="http://schemas.microsoft.com/office/drawing/2014/main" id="{CC6E62D6-0D9E-4546-9639-DE3F329731D8}"/>
              </a:ext>
            </a:extLst>
          </p:cNvPr>
          <p:cNvSpPr>
            <a:spLocks noGrp="1" noChangeArrowheads="1"/>
          </p:cNvSpPr>
          <p:nvPr>
            <p:ph type="body" idx="1"/>
          </p:nvPr>
        </p:nvSpPr>
        <p:spPr>
          <a:xfrm>
            <a:off x="179388" y="2492375"/>
            <a:ext cx="4330700" cy="4105275"/>
          </a:xfrm>
        </p:spPr>
        <p:txBody>
          <a:bodyPr/>
          <a:lstStyle/>
          <a:p>
            <a:pPr marL="609600" indent="-609600">
              <a:lnSpc>
                <a:spcPct val="90000"/>
              </a:lnSpc>
              <a:buFontTx/>
              <a:buAutoNum type="arabicPeriod"/>
            </a:pPr>
            <a:endParaRPr lang="en-GB" altLang="en-US" sz="2000">
              <a:solidFill>
                <a:srgbClr val="FF9900"/>
              </a:solidFill>
            </a:endParaRPr>
          </a:p>
          <a:p>
            <a:pPr marL="609600" indent="-609600">
              <a:lnSpc>
                <a:spcPct val="90000"/>
              </a:lnSpc>
              <a:buFontTx/>
              <a:buAutoNum type="arabicPeriod"/>
            </a:pPr>
            <a:r>
              <a:rPr lang="en-GB" altLang="en-US" sz="2000" b="1">
                <a:solidFill>
                  <a:srgbClr val="FFFF00"/>
                </a:solidFill>
                <a:latin typeface="Comic Sans MS" panose="030F0902030302020204" pitchFamily="66" charset="0"/>
              </a:rPr>
              <a:t>Mae hyn yn syniad da</a:t>
            </a:r>
          </a:p>
          <a:p>
            <a:pPr marL="609600" indent="-609600">
              <a:lnSpc>
                <a:spcPct val="9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90000"/>
              </a:lnSpc>
              <a:buFontTx/>
              <a:buAutoNum type="arabicPeriod"/>
            </a:pPr>
            <a:r>
              <a:rPr lang="en-GB" altLang="en-US" sz="2000" b="1">
                <a:solidFill>
                  <a:srgbClr val="FFFF00"/>
                </a:solidFill>
                <a:latin typeface="Comic Sans MS" panose="030F0902030302020204" pitchFamily="66" charset="0"/>
              </a:rPr>
              <a:t>Parhau i sgwrsio ond peidio a datgelu manylion personol</a:t>
            </a:r>
          </a:p>
          <a:p>
            <a:pPr marL="609600" indent="-609600">
              <a:lnSpc>
                <a:spcPct val="9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9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90000"/>
              </a:lnSpc>
              <a:buFontTx/>
              <a:buAutoNum type="arabicPeriod"/>
            </a:pPr>
            <a:r>
              <a:rPr lang="en-GB" altLang="en-US" sz="2000" b="1">
                <a:solidFill>
                  <a:srgbClr val="FFFF00"/>
                </a:solidFill>
                <a:latin typeface="Comic Sans MS" panose="030F0902030302020204" pitchFamily="66" charset="0"/>
              </a:rPr>
              <a:t>Stopio sgwrsio ar unwaith</a:t>
            </a:r>
          </a:p>
          <a:p>
            <a:pPr marL="609600" indent="-609600">
              <a:lnSpc>
                <a:spcPct val="9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90000"/>
              </a:lnSpc>
              <a:buFontTx/>
              <a:buAutoNum type="arabicPeriod"/>
            </a:pPr>
            <a:r>
              <a:rPr lang="en-GB" altLang="en-US" sz="2000" b="1">
                <a:solidFill>
                  <a:srgbClr val="FFFF00"/>
                </a:solidFill>
                <a:latin typeface="Comic Sans MS" panose="030F0902030302020204" pitchFamily="66" charset="0"/>
              </a:rPr>
              <a:t>Parhau i sgwrsio a thrafod gydag oedolyn yr ydych yn ymddiried ynddo</a:t>
            </a:r>
          </a:p>
        </p:txBody>
      </p:sp>
      <p:sp>
        <p:nvSpPr>
          <p:cNvPr id="5124" name="Text Box 4">
            <a:extLst>
              <a:ext uri="{FF2B5EF4-FFF2-40B4-BE49-F238E27FC236}">
                <a16:creationId xmlns:a16="http://schemas.microsoft.com/office/drawing/2014/main" id="{34BDDD46-AF85-9E40-9186-4AD910759F48}"/>
              </a:ext>
            </a:extLst>
          </p:cNvPr>
          <p:cNvSpPr txBox="1">
            <a:spLocks noChangeArrowheads="1"/>
          </p:cNvSpPr>
          <p:nvPr/>
        </p:nvSpPr>
        <p:spPr bwMode="auto">
          <a:xfrm>
            <a:off x="4572000" y="2565400"/>
            <a:ext cx="4572000" cy="573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b="1" i="1">
                <a:solidFill>
                  <a:srgbClr val="FF0000"/>
                </a:solidFill>
                <a:latin typeface="Comic Sans MS" panose="030F0902030302020204" pitchFamily="66" charset="0"/>
              </a:rPr>
              <a:t>Cyngor gwael </a:t>
            </a:r>
          </a:p>
          <a:p>
            <a:pPr>
              <a:spcBef>
                <a:spcPct val="50000"/>
              </a:spcBef>
            </a:pPr>
            <a:r>
              <a:rPr lang="en-GB" altLang="en-US" b="1" i="1">
                <a:solidFill>
                  <a:srgbClr val="FF0000"/>
                </a:solidFill>
                <a:latin typeface="Comic Sans MS" panose="030F0902030302020204" pitchFamily="66" charset="0"/>
              </a:rPr>
              <a:t>mae’n beryglus i roi manyliuon personol	</a:t>
            </a:r>
            <a:endParaRPr lang="en-GB" altLang="en-US" sz="800" b="1" i="1">
              <a:solidFill>
                <a:srgbClr val="FF0000"/>
              </a:solidFill>
              <a:latin typeface="Comic Sans MS" panose="030F0902030302020204" pitchFamily="66" charset="0"/>
            </a:endParaRPr>
          </a:p>
          <a:p>
            <a:pPr>
              <a:spcBef>
                <a:spcPct val="50000"/>
              </a:spcBef>
            </a:pPr>
            <a:r>
              <a:rPr lang="en-GB" altLang="en-US" b="1" i="1">
                <a:solidFill>
                  <a:srgbClr val="99FF33"/>
                </a:solidFill>
                <a:latin typeface="Comic Sans MS" panose="030F0902030302020204" pitchFamily="66" charset="0"/>
              </a:rPr>
              <a:t>Cyngor da</a:t>
            </a:r>
          </a:p>
          <a:p>
            <a:pPr>
              <a:spcBef>
                <a:spcPct val="50000"/>
              </a:spcBef>
            </a:pPr>
            <a:r>
              <a:rPr lang="en-GB" altLang="en-US" b="1" i="1">
                <a:solidFill>
                  <a:srgbClr val="99FF33"/>
                </a:solidFill>
                <a:latin typeface="Comic Sans MS" panose="030F0902030302020204" pitchFamily="66" charset="0"/>
              </a:rPr>
              <a:t>	peidiwch byth a rhoi manylion		</a:t>
            </a:r>
            <a:endParaRPr lang="en-GB" altLang="en-US" sz="800" b="1" i="1">
              <a:solidFill>
                <a:srgbClr val="99FF33"/>
              </a:solidFill>
              <a:latin typeface="Comic Sans MS" panose="030F0902030302020204" pitchFamily="66" charset="0"/>
            </a:endParaRPr>
          </a:p>
          <a:p>
            <a:pPr>
              <a:spcBef>
                <a:spcPct val="50000"/>
              </a:spcBef>
            </a:pPr>
            <a:r>
              <a:rPr lang="en-GB" altLang="en-US" b="1" i="1">
                <a:solidFill>
                  <a:srgbClr val="99FF33"/>
                </a:solidFill>
                <a:latin typeface="Comic Sans MS" panose="030F0902030302020204" pitchFamily="66" charset="0"/>
              </a:rPr>
              <a:t>Cyngor da </a:t>
            </a:r>
          </a:p>
          <a:p>
            <a:pPr>
              <a:spcBef>
                <a:spcPct val="50000"/>
              </a:spcBef>
            </a:pPr>
            <a:r>
              <a:rPr lang="en-GB" altLang="en-US" b="1" i="1">
                <a:solidFill>
                  <a:srgbClr val="99FF33"/>
                </a:solidFill>
                <a:latin typeface="Comic Sans MS" panose="030F0902030302020204" pitchFamily="66" charset="0"/>
              </a:rPr>
              <a:t>	os ydych yn teimlo’n anghyfforddus	</a:t>
            </a:r>
            <a:endParaRPr lang="en-GB" altLang="en-US" sz="800" b="1" i="1">
              <a:solidFill>
                <a:srgbClr val="99FF33"/>
              </a:solidFill>
              <a:latin typeface="Comic Sans MS" panose="030F0902030302020204" pitchFamily="66" charset="0"/>
            </a:endParaRPr>
          </a:p>
          <a:p>
            <a:pPr>
              <a:spcBef>
                <a:spcPct val="50000"/>
              </a:spcBef>
            </a:pPr>
            <a:r>
              <a:rPr lang="en-GB" altLang="en-US" b="1" i="1">
                <a:solidFill>
                  <a:srgbClr val="99FF33"/>
                </a:solidFill>
                <a:latin typeface="Comic Sans MS" panose="030F0902030302020204" pitchFamily="66" charset="0"/>
              </a:rPr>
              <a:t>Cyngor da </a:t>
            </a:r>
          </a:p>
          <a:p>
            <a:pPr>
              <a:spcBef>
                <a:spcPct val="50000"/>
              </a:spcBef>
            </a:pPr>
            <a:r>
              <a:rPr lang="en-GB" altLang="en-US" b="1" i="1">
                <a:solidFill>
                  <a:srgbClr val="99FF33"/>
                </a:solidFill>
                <a:latin typeface="Comic Sans MS" panose="030F0902030302020204" pitchFamily="66" charset="0"/>
              </a:rPr>
              <a:t>	siaradwch gydag oedolyn</a:t>
            </a:r>
          </a:p>
          <a:p>
            <a:pPr>
              <a:spcBef>
                <a:spcPct val="50000"/>
              </a:spcBef>
            </a:pPr>
            <a:endParaRPr lang="en-GB" altLang="en-US" b="1" i="1">
              <a:solidFill>
                <a:srgbClr val="99FF33"/>
              </a:solidFill>
              <a:latin typeface="Comic Sans MS" panose="030F0902030302020204" pitchFamily="66" charset="0"/>
            </a:endParaRPr>
          </a:p>
          <a:p>
            <a:pPr>
              <a:spcBef>
                <a:spcPct val="50000"/>
              </a:spcBef>
            </a:pPr>
            <a:endParaRPr lang="en-GB" altLang="en-US"/>
          </a:p>
          <a:p>
            <a:pPr>
              <a:spcBef>
                <a:spcPct val="50000"/>
              </a:spcBef>
            </a:pPr>
            <a:endParaRPr lang="en-GB" altLang="en-US"/>
          </a:p>
          <a:p>
            <a:pPr>
              <a:spcBef>
                <a:spcPct val="50000"/>
              </a:spcBef>
            </a:pP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 calcmode="lin" valueType="num">
                                      <p:cBhvr additive="base">
                                        <p:cTn id="7"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anim calcmode="lin" valueType="num">
                                      <p:cBhvr additive="base">
                                        <p:cTn id="19"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8" end="8"/>
                                            </p:txEl>
                                          </p:spTgt>
                                        </p:tgtEl>
                                        <p:attrNameLst>
                                          <p:attrName>style.visibility</p:attrName>
                                        </p:attrNameLst>
                                      </p:cBhvr>
                                      <p:to>
                                        <p:strVal val="visible"/>
                                      </p:to>
                                    </p:set>
                                    <p:anim calcmode="lin" valueType="num">
                                      <p:cBhvr additive="base">
                                        <p:cTn id="25"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5124">
                                            <p:txEl>
                                              <p:pRg st="0" end="0"/>
                                            </p:txEl>
                                          </p:spTgt>
                                        </p:tgtEl>
                                        <p:attrNameLst>
                                          <p:attrName>style.visibility</p:attrName>
                                        </p:attrNameLst>
                                      </p:cBhvr>
                                      <p:to>
                                        <p:strVal val="visible"/>
                                      </p:to>
                                    </p:set>
                                    <p:anim calcmode="discrete" valueType="clr">
                                      <p:cBhvr override="childStyle">
                                        <p:cTn id="31" dur="80"/>
                                        <p:tgtEl>
                                          <p:spTgt spid="512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5124">
                                            <p:txEl>
                                              <p:pRg st="0" end="0"/>
                                            </p:txEl>
                                          </p:spTgt>
                                        </p:tgtEl>
                                        <p:attrNameLst>
                                          <p:attrName>fillcolor</p:attrName>
                                        </p:attrNameLst>
                                      </p:cBhvr>
                                      <p:tavLst>
                                        <p:tav tm="0">
                                          <p:val>
                                            <p:clrVal>
                                              <a:schemeClr val="accent2"/>
                                            </p:clrVal>
                                          </p:val>
                                        </p:tav>
                                        <p:tav tm="50000">
                                          <p:val>
                                            <p:clrVal>
                                              <a:schemeClr val="hlink"/>
                                            </p:clrVal>
                                          </p:val>
                                        </p:tav>
                                      </p:tavLst>
                                    </p:anim>
                                    <p:set>
                                      <p:cBhvr>
                                        <p:cTn id="33" dur="80"/>
                                        <p:tgtEl>
                                          <p:spTgt spid="5124">
                                            <p:txEl>
                                              <p:pRg st="0" end="0"/>
                                            </p:txEl>
                                          </p:spTgt>
                                        </p:tgtEl>
                                        <p:attrNameLst>
                                          <p:attrName>fill.type</p:attrName>
                                        </p:attrNameLst>
                                      </p:cBhvr>
                                      <p:to>
                                        <p:strVal val="solid"/>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5124">
                                            <p:txEl>
                                              <p:pRg st="1" end="1"/>
                                            </p:txEl>
                                          </p:spTgt>
                                        </p:tgtEl>
                                        <p:attrNameLst>
                                          <p:attrName>style.visibility</p:attrName>
                                        </p:attrNameLst>
                                      </p:cBhvr>
                                      <p:to>
                                        <p:strVal val="visible"/>
                                      </p:to>
                                    </p:set>
                                    <p:anim calcmode="discrete" valueType="clr">
                                      <p:cBhvr override="childStyle">
                                        <p:cTn id="38" dur="80"/>
                                        <p:tgtEl>
                                          <p:spTgt spid="512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5124">
                                            <p:txEl>
                                              <p:pRg st="1" end="1"/>
                                            </p:txEl>
                                          </p:spTgt>
                                        </p:tgtEl>
                                        <p:attrNameLst>
                                          <p:attrName>fillcolor</p:attrName>
                                        </p:attrNameLst>
                                      </p:cBhvr>
                                      <p:tavLst>
                                        <p:tav tm="0">
                                          <p:val>
                                            <p:clrVal>
                                              <a:schemeClr val="accent2"/>
                                            </p:clrVal>
                                          </p:val>
                                        </p:tav>
                                        <p:tav tm="50000">
                                          <p:val>
                                            <p:clrVal>
                                              <a:schemeClr val="hlink"/>
                                            </p:clrVal>
                                          </p:val>
                                        </p:tav>
                                      </p:tavLst>
                                    </p:anim>
                                    <p:set>
                                      <p:cBhvr>
                                        <p:cTn id="40" dur="80"/>
                                        <p:tgtEl>
                                          <p:spTgt spid="5124">
                                            <p:txEl>
                                              <p:pRg st="1" end="1"/>
                                            </p:txEl>
                                          </p:spTgt>
                                        </p:tgtEl>
                                        <p:attrNameLst>
                                          <p:attrName>fill.type</p:attrName>
                                        </p:attrNameLst>
                                      </p:cBhvr>
                                      <p:to>
                                        <p:strVal val="solid"/>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7" presetClass="entr" presetSubtype="0" fill="hold" nodeType="clickEffect">
                                  <p:stCondLst>
                                    <p:cond delay="0"/>
                                  </p:stCondLst>
                                  <p:iterate type="lt">
                                    <p:tmPct val="50000"/>
                                  </p:iterate>
                                  <p:childTnLst>
                                    <p:set>
                                      <p:cBhvr>
                                        <p:cTn id="44" dur="1" fill="hold">
                                          <p:stCondLst>
                                            <p:cond delay="0"/>
                                          </p:stCondLst>
                                        </p:cTn>
                                        <p:tgtEl>
                                          <p:spTgt spid="5124">
                                            <p:txEl>
                                              <p:pRg st="2" end="2"/>
                                            </p:txEl>
                                          </p:spTgt>
                                        </p:tgtEl>
                                        <p:attrNameLst>
                                          <p:attrName>style.visibility</p:attrName>
                                        </p:attrNameLst>
                                      </p:cBhvr>
                                      <p:to>
                                        <p:strVal val="visible"/>
                                      </p:to>
                                    </p:set>
                                    <p:anim calcmode="discrete" valueType="clr">
                                      <p:cBhvr override="childStyle">
                                        <p:cTn id="45" dur="80"/>
                                        <p:tgtEl>
                                          <p:spTgt spid="512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5124">
                                            <p:txEl>
                                              <p:pRg st="2" end="2"/>
                                            </p:txEl>
                                          </p:spTgt>
                                        </p:tgtEl>
                                        <p:attrNameLst>
                                          <p:attrName>fillcolor</p:attrName>
                                        </p:attrNameLst>
                                      </p:cBhvr>
                                      <p:tavLst>
                                        <p:tav tm="0">
                                          <p:val>
                                            <p:clrVal>
                                              <a:schemeClr val="accent2"/>
                                            </p:clrVal>
                                          </p:val>
                                        </p:tav>
                                        <p:tav tm="50000">
                                          <p:val>
                                            <p:clrVal>
                                              <a:schemeClr val="hlink"/>
                                            </p:clrVal>
                                          </p:val>
                                        </p:tav>
                                      </p:tavLst>
                                    </p:anim>
                                    <p:set>
                                      <p:cBhvr>
                                        <p:cTn id="47" dur="80"/>
                                        <p:tgtEl>
                                          <p:spTgt spid="5124">
                                            <p:txEl>
                                              <p:pRg st="2" end="2"/>
                                            </p:txEl>
                                          </p:spTgt>
                                        </p:tgtEl>
                                        <p:attrNameLst>
                                          <p:attrName>fill.type</p:attrName>
                                        </p:attrNameLst>
                                      </p:cBhvr>
                                      <p:to>
                                        <p:strVal val="solid"/>
                                      </p:to>
                                    </p:set>
                                  </p:childTnLst>
                                </p:cTn>
                              </p:par>
                              <p:par>
                                <p:cTn id="48" presetID="15" presetClass="entr" presetSubtype="0" fill="hold" nodeType="withEffect">
                                  <p:stCondLst>
                                    <p:cond delay="0"/>
                                  </p:stCondLst>
                                  <p:childTnLst>
                                    <p:set>
                                      <p:cBhvr>
                                        <p:cTn id="49" dur="1" fill="hold">
                                          <p:stCondLst>
                                            <p:cond delay="0"/>
                                          </p:stCondLst>
                                        </p:cTn>
                                        <p:tgtEl>
                                          <p:spTgt spid="5124">
                                            <p:txEl>
                                              <p:pRg st="3" end="3"/>
                                            </p:txEl>
                                          </p:spTgt>
                                        </p:tgtEl>
                                        <p:attrNameLst>
                                          <p:attrName>style.visibility</p:attrName>
                                        </p:attrNameLst>
                                      </p:cBhvr>
                                      <p:to>
                                        <p:strVal val="visible"/>
                                      </p:to>
                                    </p:set>
                                    <p:anim calcmode="lin" valueType="num">
                                      <p:cBhvr>
                                        <p:cTn id="50" dur="1000" fill="hold"/>
                                        <p:tgtEl>
                                          <p:spTgt spid="5124">
                                            <p:txEl>
                                              <p:pRg st="3" end="3"/>
                                            </p:txEl>
                                          </p:spTgt>
                                        </p:tgtEl>
                                        <p:attrNameLst>
                                          <p:attrName>ppt_w</p:attrName>
                                        </p:attrNameLst>
                                      </p:cBhvr>
                                      <p:tavLst>
                                        <p:tav tm="0">
                                          <p:val>
                                            <p:fltVal val="0"/>
                                          </p:val>
                                        </p:tav>
                                        <p:tav tm="100000">
                                          <p:val>
                                            <p:strVal val="#ppt_w"/>
                                          </p:val>
                                        </p:tav>
                                      </p:tavLst>
                                    </p:anim>
                                    <p:anim calcmode="lin" valueType="num">
                                      <p:cBhvr>
                                        <p:cTn id="51" dur="1000" fill="hold"/>
                                        <p:tgtEl>
                                          <p:spTgt spid="5124">
                                            <p:txEl>
                                              <p:pRg st="3" end="3"/>
                                            </p:txEl>
                                          </p:spTgt>
                                        </p:tgtEl>
                                        <p:attrNameLst>
                                          <p:attrName>ppt_h</p:attrName>
                                        </p:attrNameLst>
                                      </p:cBhvr>
                                      <p:tavLst>
                                        <p:tav tm="0">
                                          <p:val>
                                            <p:fltVal val="0"/>
                                          </p:val>
                                        </p:tav>
                                        <p:tav tm="100000">
                                          <p:val>
                                            <p:strVal val="#ppt_h"/>
                                          </p:val>
                                        </p:tav>
                                      </p:tavLst>
                                    </p:anim>
                                    <p:anim calcmode="lin" valueType="num">
                                      <p:cBhvr>
                                        <p:cTn id="52" dur="1000" fill="hold"/>
                                        <p:tgtEl>
                                          <p:spTgt spid="512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5124">
                                            <p:txEl>
                                              <p:pRg st="3" end="3"/>
                                            </p:txEl>
                                          </p:spTgt>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nodeType="withEffect">
                                  <p:stCondLst>
                                    <p:cond delay="0"/>
                                  </p:stCondLst>
                                  <p:childTnLst>
                                    <p:set>
                                      <p:cBhvr>
                                        <p:cTn id="55" dur="1" fill="hold">
                                          <p:stCondLst>
                                            <p:cond delay="0"/>
                                          </p:stCondLst>
                                        </p:cTn>
                                        <p:tgtEl>
                                          <p:spTgt spid="5124">
                                            <p:txEl>
                                              <p:pRg st="4" end="4"/>
                                            </p:txEl>
                                          </p:spTgt>
                                        </p:tgtEl>
                                        <p:attrNameLst>
                                          <p:attrName>style.visibility</p:attrName>
                                        </p:attrNameLst>
                                      </p:cBhvr>
                                      <p:to>
                                        <p:strVal val="visible"/>
                                      </p:to>
                                    </p:set>
                                    <p:anim calcmode="lin" valueType="num">
                                      <p:cBhvr>
                                        <p:cTn id="56" dur="1000" fill="hold"/>
                                        <p:tgtEl>
                                          <p:spTgt spid="5124">
                                            <p:txEl>
                                              <p:pRg st="4" end="4"/>
                                            </p:txEl>
                                          </p:spTgt>
                                        </p:tgtEl>
                                        <p:attrNameLst>
                                          <p:attrName>ppt_w</p:attrName>
                                        </p:attrNameLst>
                                      </p:cBhvr>
                                      <p:tavLst>
                                        <p:tav tm="0">
                                          <p:val>
                                            <p:fltVal val="0"/>
                                          </p:val>
                                        </p:tav>
                                        <p:tav tm="100000">
                                          <p:val>
                                            <p:strVal val="#ppt_w"/>
                                          </p:val>
                                        </p:tav>
                                      </p:tavLst>
                                    </p:anim>
                                    <p:anim calcmode="lin" valueType="num">
                                      <p:cBhvr>
                                        <p:cTn id="57" dur="1000" fill="hold"/>
                                        <p:tgtEl>
                                          <p:spTgt spid="5124">
                                            <p:txEl>
                                              <p:pRg st="4" end="4"/>
                                            </p:txEl>
                                          </p:spTgt>
                                        </p:tgtEl>
                                        <p:attrNameLst>
                                          <p:attrName>ppt_h</p:attrName>
                                        </p:attrNameLst>
                                      </p:cBhvr>
                                      <p:tavLst>
                                        <p:tav tm="0">
                                          <p:val>
                                            <p:fltVal val="0"/>
                                          </p:val>
                                        </p:tav>
                                        <p:tav tm="100000">
                                          <p:val>
                                            <p:strVal val="#ppt_h"/>
                                          </p:val>
                                        </p:tav>
                                      </p:tavLst>
                                    </p:anim>
                                    <p:anim calcmode="lin" valueType="num">
                                      <p:cBhvr>
                                        <p:cTn id="58" dur="1000" fill="hold"/>
                                        <p:tgtEl>
                                          <p:spTgt spid="5124">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5124">
                                            <p:txEl>
                                              <p:pRg st="4" end="4"/>
                                            </p:txEl>
                                          </p:spTgt>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nodeType="withEffect">
                                  <p:stCondLst>
                                    <p:cond delay="0"/>
                                  </p:stCondLst>
                                  <p:childTnLst>
                                    <p:set>
                                      <p:cBhvr>
                                        <p:cTn id="61" dur="1" fill="hold">
                                          <p:stCondLst>
                                            <p:cond delay="0"/>
                                          </p:stCondLst>
                                        </p:cTn>
                                        <p:tgtEl>
                                          <p:spTgt spid="5124">
                                            <p:txEl>
                                              <p:pRg st="5" end="5"/>
                                            </p:txEl>
                                          </p:spTgt>
                                        </p:tgtEl>
                                        <p:attrNameLst>
                                          <p:attrName>style.visibility</p:attrName>
                                        </p:attrNameLst>
                                      </p:cBhvr>
                                      <p:to>
                                        <p:strVal val="visible"/>
                                      </p:to>
                                    </p:set>
                                    <p:anim calcmode="lin" valueType="num">
                                      <p:cBhvr>
                                        <p:cTn id="62" dur="1000" fill="hold"/>
                                        <p:tgtEl>
                                          <p:spTgt spid="5124">
                                            <p:txEl>
                                              <p:pRg st="5" end="5"/>
                                            </p:txEl>
                                          </p:spTgt>
                                        </p:tgtEl>
                                        <p:attrNameLst>
                                          <p:attrName>ppt_w</p:attrName>
                                        </p:attrNameLst>
                                      </p:cBhvr>
                                      <p:tavLst>
                                        <p:tav tm="0">
                                          <p:val>
                                            <p:fltVal val="0"/>
                                          </p:val>
                                        </p:tav>
                                        <p:tav tm="100000">
                                          <p:val>
                                            <p:strVal val="#ppt_w"/>
                                          </p:val>
                                        </p:tav>
                                      </p:tavLst>
                                    </p:anim>
                                    <p:anim calcmode="lin" valueType="num">
                                      <p:cBhvr>
                                        <p:cTn id="63" dur="1000" fill="hold"/>
                                        <p:tgtEl>
                                          <p:spTgt spid="5124">
                                            <p:txEl>
                                              <p:pRg st="5" end="5"/>
                                            </p:txEl>
                                          </p:spTgt>
                                        </p:tgtEl>
                                        <p:attrNameLst>
                                          <p:attrName>ppt_h</p:attrName>
                                        </p:attrNameLst>
                                      </p:cBhvr>
                                      <p:tavLst>
                                        <p:tav tm="0">
                                          <p:val>
                                            <p:fltVal val="0"/>
                                          </p:val>
                                        </p:tav>
                                        <p:tav tm="100000">
                                          <p:val>
                                            <p:strVal val="#ppt_h"/>
                                          </p:val>
                                        </p:tav>
                                      </p:tavLst>
                                    </p:anim>
                                    <p:anim calcmode="lin" valueType="num">
                                      <p:cBhvr>
                                        <p:cTn id="64" dur="1000" fill="hold"/>
                                        <p:tgtEl>
                                          <p:spTgt spid="5124">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5124">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15" presetClass="entr" presetSubtype="0" fill="hold" nodeType="clickEffect">
                                  <p:stCondLst>
                                    <p:cond delay="0"/>
                                  </p:stCondLst>
                                  <p:childTnLst>
                                    <p:set>
                                      <p:cBhvr>
                                        <p:cTn id="69" dur="1" fill="hold">
                                          <p:stCondLst>
                                            <p:cond delay="0"/>
                                          </p:stCondLst>
                                        </p:cTn>
                                        <p:tgtEl>
                                          <p:spTgt spid="5124">
                                            <p:txEl>
                                              <p:pRg st="6" end="6"/>
                                            </p:txEl>
                                          </p:spTgt>
                                        </p:tgtEl>
                                        <p:attrNameLst>
                                          <p:attrName>style.visibility</p:attrName>
                                        </p:attrNameLst>
                                      </p:cBhvr>
                                      <p:to>
                                        <p:strVal val="visible"/>
                                      </p:to>
                                    </p:set>
                                    <p:anim calcmode="lin" valueType="num">
                                      <p:cBhvr>
                                        <p:cTn id="70" dur="1000" fill="hold"/>
                                        <p:tgtEl>
                                          <p:spTgt spid="5124">
                                            <p:txEl>
                                              <p:pRg st="6" end="6"/>
                                            </p:txEl>
                                          </p:spTgt>
                                        </p:tgtEl>
                                        <p:attrNameLst>
                                          <p:attrName>ppt_w</p:attrName>
                                        </p:attrNameLst>
                                      </p:cBhvr>
                                      <p:tavLst>
                                        <p:tav tm="0">
                                          <p:val>
                                            <p:fltVal val="0"/>
                                          </p:val>
                                        </p:tav>
                                        <p:tav tm="100000">
                                          <p:val>
                                            <p:strVal val="#ppt_w"/>
                                          </p:val>
                                        </p:tav>
                                      </p:tavLst>
                                    </p:anim>
                                    <p:anim calcmode="lin" valueType="num">
                                      <p:cBhvr>
                                        <p:cTn id="71" dur="1000" fill="hold"/>
                                        <p:tgtEl>
                                          <p:spTgt spid="5124">
                                            <p:txEl>
                                              <p:pRg st="6" end="6"/>
                                            </p:txEl>
                                          </p:spTgt>
                                        </p:tgtEl>
                                        <p:attrNameLst>
                                          <p:attrName>ppt_h</p:attrName>
                                        </p:attrNameLst>
                                      </p:cBhvr>
                                      <p:tavLst>
                                        <p:tav tm="0">
                                          <p:val>
                                            <p:fltVal val="0"/>
                                          </p:val>
                                        </p:tav>
                                        <p:tav tm="100000">
                                          <p:val>
                                            <p:strVal val="#ppt_h"/>
                                          </p:val>
                                        </p:tav>
                                      </p:tavLst>
                                    </p:anim>
                                    <p:anim calcmode="lin" valueType="num">
                                      <p:cBhvr>
                                        <p:cTn id="72" dur="1000" fill="hold"/>
                                        <p:tgtEl>
                                          <p:spTgt spid="5124">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73" dur="1000" fill="hold"/>
                                        <p:tgtEl>
                                          <p:spTgt spid="5124">
                                            <p:txEl>
                                              <p:pRg st="6" end="6"/>
                                            </p:txEl>
                                          </p:spTgt>
                                        </p:tgtEl>
                                        <p:attrNameLst>
                                          <p:attrName>ppt_y</p:attrName>
                                        </p:attrNameLst>
                                      </p:cBhvr>
                                      <p:tavLst>
                                        <p:tav tm="0" fmla="#ppt_y+(sin(-2*pi*(1-$))*-#ppt_x+cos(-2*pi*(1-$))*(1-#ppt_y))*(1-$)">
                                          <p:val>
                                            <p:fltVal val="0"/>
                                          </p:val>
                                        </p:tav>
                                        <p:tav tm="100000">
                                          <p:val>
                                            <p:fltVal val="1"/>
                                          </p:val>
                                        </p:tav>
                                      </p:tavLst>
                                    </p:anim>
                                  </p:childTnLst>
                                </p:cTn>
                              </p:par>
                              <p:par>
                                <p:cTn id="74" presetID="15" presetClass="entr" presetSubtype="0" fill="hold" nodeType="withEffect">
                                  <p:stCondLst>
                                    <p:cond delay="0"/>
                                  </p:stCondLst>
                                  <p:childTnLst>
                                    <p:set>
                                      <p:cBhvr>
                                        <p:cTn id="75" dur="1" fill="hold">
                                          <p:stCondLst>
                                            <p:cond delay="0"/>
                                          </p:stCondLst>
                                        </p:cTn>
                                        <p:tgtEl>
                                          <p:spTgt spid="5124">
                                            <p:txEl>
                                              <p:pRg st="7" end="7"/>
                                            </p:txEl>
                                          </p:spTgt>
                                        </p:tgtEl>
                                        <p:attrNameLst>
                                          <p:attrName>style.visibility</p:attrName>
                                        </p:attrNameLst>
                                      </p:cBhvr>
                                      <p:to>
                                        <p:strVal val="visible"/>
                                      </p:to>
                                    </p:set>
                                    <p:anim calcmode="lin" valueType="num">
                                      <p:cBhvr>
                                        <p:cTn id="76" dur="1000" fill="hold"/>
                                        <p:tgtEl>
                                          <p:spTgt spid="5124">
                                            <p:txEl>
                                              <p:pRg st="7" end="7"/>
                                            </p:txEl>
                                          </p:spTgt>
                                        </p:tgtEl>
                                        <p:attrNameLst>
                                          <p:attrName>ppt_w</p:attrName>
                                        </p:attrNameLst>
                                      </p:cBhvr>
                                      <p:tavLst>
                                        <p:tav tm="0">
                                          <p:val>
                                            <p:fltVal val="0"/>
                                          </p:val>
                                        </p:tav>
                                        <p:tav tm="100000">
                                          <p:val>
                                            <p:strVal val="#ppt_w"/>
                                          </p:val>
                                        </p:tav>
                                      </p:tavLst>
                                    </p:anim>
                                    <p:anim calcmode="lin" valueType="num">
                                      <p:cBhvr>
                                        <p:cTn id="77" dur="1000" fill="hold"/>
                                        <p:tgtEl>
                                          <p:spTgt spid="5124">
                                            <p:txEl>
                                              <p:pRg st="7" end="7"/>
                                            </p:txEl>
                                          </p:spTgt>
                                        </p:tgtEl>
                                        <p:attrNameLst>
                                          <p:attrName>ppt_h</p:attrName>
                                        </p:attrNameLst>
                                      </p:cBhvr>
                                      <p:tavLst>
                                        <p:tav tm="0">
                                          <p:val>
                                            <p:fltVal val="0"/>
                                          </p:val>
                                        </p:tav>
                                        <p:tav tm="100000">
                                          <p:val>
                                            <p:strVal val="#ppt_h"/>
                                          </p:val>
                                        </p:tav>
                                      </p:tavLst>
                                    </p:anim>
                                    <p:anim calcmode="lin" valueType="num">
                                      <p:cBhvr>
                                        <p:cTn id="78" dur="1000" fill="hold"/>
                                        <p:tgtEl>
                                          <p:spTgt spid="5124">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5124">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a:extLst>
              <a:ext uri="{FF2B5EF4-FFF2-40B4-BE49-F238E27FC236}">
                <a16:creationId xmlns:a16="http://schemas.microsoft.com/office/drawing/2014/main" id="{8AF057CA-1D77-E84C-8C9A-D48F7599464D}"/>
              </a:ext>
            </a:extLst>
          </p:cNvPr>
          <p:cNvPicPr>
            <a:picLocks noChangeAspect="1" noChangeArrowheads="1"/>
          </p:cNvPicPr>
          <p:nvPr/>
        </p:nvPicPr>
        <p:blipFill>
          <a:blip r:embed="rId2">
            <a:lum bright="12000" contrast="-7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266" name="Rectangle 2">
            <a:extLst>
              <a:ext uri="{FF2B5EF4-FFF2-40B4-BE49-F238E27FC236}">
                <a16:creationId xmlns:a16="http://schemas.microsoft.com/office/drawing/2014/main" id="{A38CD472-592F-BE41-8FF2-D128359E497F}"/>
              </a:ext>
            </a:extLst>
          </p:cNvPr>
          <p:cNvSpPr>
            <a:spLocks noGrp="1" noChangeArrowheads="1"/>
          </p:cNvSpPr>
          <p:nvPr>
            <p:ph type="title"/>
          </p:nvPr>
        </p:nvSpPr>
        <p:spPr>
          <a:xfrm>
            <a:off x="179388" y="274638"/>
            <a:ext cx="8785225" cy="2217737"/>
          </a:xfrm>
        </p:spPr>
        <p:txBody>
          <a:bodyPr/>
          <a:lstStyle/>
          <a:p>
            <a:pPr algn="l"/>
            <a:r>
              <a:rPr lang="en-GB" altLang="en-US" sz="2400">
                <a:solidFill>
                  <a:srgbClr val="FFFF00"/>
                </a:solidFill>
                <a:latin typeface="Comic Sans MS" panose="030F0902030302020204" pitchFamily="66" charset="0"/>
              </a:rPr>
              <a:t>“Mae Sarah wedi gofyn am fy nghyfeiriad cartref,</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‘rydym wedi bod yn ffrindiau ar y we ers misoedd. </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Mae’n dymuno ymweld a’m cartref. “                                                                                   						         Janet, oed 13 </a:t>
            </a:r>
            <a:br>
              <a:rPr lang="en-GB" altLang="en-US" sz="2400">
                <a:solidFill>
                  <a:schemeClr val="tx1"/>
                </a:solidFill>
                <a:latin typeface="Comic Sans MS" panose="030F0902030302020204" pitchFamily="66" charset="0"/>
              </a:rPr>
            </a:br>
            <a:r>
              <a:rPr lang="en-GB" altLang="en-US" sz="2400">
                <a:solidFill>
                  <a:schemeClr val="tx1"/>
                </a:solidFill>
                <a:latin typeface="Comic Sans MS" panose="030F0902030302020204" pitchFamily="66" charset="0"/>
              </a:rPr>
              <a:t> Beth ddylwn ei wneud?</a:t>
            </a:r>
            <a:r>
              <a:rPr lang="en-GB" altLang="en-US" sz="2400">
                <a:solidFill>
                  <a:srgbClr val="FFFF00"/>
                </a:solidFill>
              </a:rPr>
              <a:t> </a:t>
            </a:r>
          </a:p>
        </p:txBody>
      </p:sp>
      <p:sp>
        <p:nvSpPr>
          <p:cNvPr id="11267" name="Rectangle 3">
            <a:extLst>
              <a:ext uri="{FF2B5EF4-FFF2-40B4-BE49-F238E27FC236}">
                <a16:creationId xmlns:a16="http://schemas.microsoft.com/office/drawing/2014/main" id="{45C720A5-C028-4247-B92A-5982DCBACAB8}"/>
              </a:ext>
            </a:extLst>
          </p:cNvPr>
          <p:cNvSpPr>
            <a:spLocks noGrp="1" noChangeArrowheads="1"/>
          </p:cNvSpPr>
          <p:nvPr>
            <p:ph type="body" idx="1"/>
          </p:nvPr>
        </p:nvSpPr>
        <p:spPr>
          <a:xfrm>
            <a:off x="179388" y="2420938"/>
            <a:ext cx="4176712" cy="4103687"/>
          </a:xfrm>
        </p:spPr>
        <p:txBody>
          <a:bodyPr/>
          <a:lstStyle/>
          <a:p>
            <a:pPr marL="609600" indent="-609600">
              <a:lnSpc>
                <a:spcPct val="80000"/>
              </a:lnSpc>
              <a:buFontTx/>
              <a:buAutoNum type="arabicPeriod"/>
            </a:pPr>
            <a:endParaRPr lang="en-GB" altLang="en-US" sz="2000">
              <a:solidFill>
                <a:srgbClr val="FFFF00"/>
              </a:solidFill>
            </a:endParaRPr>
          </a:p>
          <a:p>
            <a:pPr marL="609600" indent="-609600">
              <a:lnSpc>
                <a:spcPct val="80000"/>
              </a:lnSpc>
              <a:buFontTx/>
              <a:buAutoNum type="arabicPeriod"/>
            </a:pPr>
            <a:r>
              <a:rPr lang="en-GB" altLang="en-US" sz="2000" b="1">
                <a:solidFill>
                  <a:srgbClr val="FFFF00"/>
                </a:solidFill>
                <a:latin typeface="Comic Sans MS" panose="030F0902030302020204" pitchFamily="66" charset="0"/>
              </a:rPr>
              <a:t>Mae hyn yn syniad da</a:t>
            </a:r>
          </a:p>
          <a:p>
            <a:pPr marL="609600" indent="-609600">
              <a:lnSpc>
                <a:spcPct val="8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80000"/>
              </a:lnSpc>
              <a:buFontTx/>
              <a:buAutoNum type="arabicPeriod"/>
            </a:pPr>
            <a:r>
              <a:rPr lang="en-GB" altLang="en-US" sz="2000" b="1">
                <a:solidFill>
                  <a:srgbClr val="FFFF00"/>
                </a:solidFill>
                <a:latin typeface="Comic Sans MS" panose="030F0902030302020204" pitchFamily="66" charset="0"/>
              </a:rPr>
              <a:t>Parhau i sgwrsio ond peidiwch datgelu gwybodaeth personol</a:t>
            </a:r>
          </a:p>
          <a:p>
            <a:pPr marL="609600" indent="-609600">
              <a:lnSpc>
                <a:spcPct val="80000"/>
              </a:lnSpc>
              <a:buFontTx/>
              <a:buAutoNum type="arabicPeriod"/>
            </a:pPr>
            <a:endParaRPr lang="en-GB" altLang="en-US" b="1">
              <a:solidFill>
                <a:srgbClr val="FFFF00"/>
              </a:solidFill>
              <a:latin typeface="Comic Sans MS" panose="030F0902030302020204" pitchFamily="66" charset="0"/>
            </a:endParaRPr>
          </a:p>
          <a:p>
            <a:pPr marL="609600" indent="-609600">
              <a:lnSpc>
                <a:spcPct val="80000"/>
              </a:lnSpc>
              <a:buFontTx/>
              <a:buAutoNum type="arabicPeriod"/>
            </a:pPr>
            <a:r>
              <a:rPr lang="en-GB" altLang="en-US" sz="2000" b="1">
                <a:solidFill>
                  <a:srgbClr val="FFFF00"/>
                </a:solidFill>
                <a:latin typeface="Comic Sans MS" panose="030F0902030302020204" pitchFamily="66" charset="0"/>
              </a:rPr>
              <a:t>Stopio sgwrsio ar unwaith</a:t>
            </a:r>
          </a:p>
          <a:p>
            <a:pPr marL="609600" indent="-609600">
              <a:lnSpc>
                <a:spcPct val="80000"/>
              </a:lnSpc>
              <a:buFontTx/>
              <a:buAutoNum type="arabicPeriod"/>
            </a:pPr>
            <a:endParaRPr lang="en-GB" altLang="en-US" sz="1000" b="1">
              <a:solidFill>
                <a:srgbClr val="FFFF00"/>
              </a:solidFill>
              <a:latin typeface="Comic Sans MS" panose="030F0902030302020204" pitchFamily="66" charset="0"/>
            </a:endParaRPr>
          </a:p>
          <a:p>
            <a:pPr marL="609600" indent="-609600">
              <a:lnSpc>
                <a:spcPct val="8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80000"/>
              </a:lnSpc>
              <a:buFontTx/>
              <a:buAutoNum type="arabicPeriod"/>
            </a:pPr>
            <a:r>
              <a:rPr lang="en-GB" altLang="en-US" sz="2000" b="1">
                <a:solidFill>
                  <a:srgbClr val="FFFF00"/>
                </a:solidFill>
                <a:latin typeface="Comic Sans MS" panose="030F0902030302020204" pitchFamily="66" charset="0"/>
              </a:rPr>
              <a:t>Parhau i sgwrsio a thrafod gydag oedolyn yr ydych yn ymddiried ynddo</a:t>
            </a:r>
          </a:p>
        </p:txBody>
      </p:sp>
      <p:sp>
        <p:nvSpPr>
          <p:cNvPr id="11268" name="Text Box 4">
            <a:extLst>
              <a:ext uri="{FF2B5EF4-FFF2-40B4-BE49-F238E27FC236}">
                <a16:creationId xmlns:a16="http://schemas.microsoft.com/office/drawing/2014/main" id="{F09DF22D-FB0A-7F47-B5A9-93D824C79B96}"/>
              </a:ext>
            </a:extLst>
          </p:cNvPr>
          <p:cNvSpPr txBox="1">
            <a:spLocks noChangeArrowheads="1"/>
          </p:cNvSpPr>
          <p:nvPr/>
        </p:nvSpPr>
        <p:spPr bwMode="auto">
          <a:xfrm>
            <a:off x="4356100" y="1989138"/>
            <a:ext cx="4608513" cy="577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GB" altLang="en-US">
              <a:latin typeface="Comic Sans MS" panose="030F0902030302020204" pitchFamily="66" charset="0"/>
            </a:endParaRPr>
          </a:p>
          <a:p>
            <a:pPr>
              <a:spcBef>
                <a:spcPct val="50000"/>
              </a:spcBef>
            </a:pPr>
            <a:r>
              <a:rPr lang="en-GB" altLang="en-US" b="1" i="1">
                <a:solidFill>
                  <a:srgbClr val="FF0000"/>
                </a:solidFill>
                <a:latin typeface="Comic Sans MS" panose="030F0902030302020204" pitchFamily="66" charset="0"/>
              </a:rPr>
              <a:t>Cyngor gwael </a:t>
            </a:r>
          </a:p>
          <a:p>
            <a:pPr>
              <a:spcBef>
                <a:spcPct val="50000"/>
              </a:spcBef>
            </a:pPr>
            <a:r>
              <a:rPr lang="en-GB" altLang="en-US" b="1" i="1">
                <a:solidFill>
                  <a:srgbClr val="FF0000"/>
                </a:solidFill>
                <a:latin typeface="Comic Sans MS" panose="030F0902030302020204" pitchFamily="66" charset="0"/>
              </a:rPr>
              <a:t>     peryglus datgelu manylion personol</a:t>
            </a:r>
          </a:p>
          <a:p>
            <a:pPr>
              <a:spcBef>
                <a:spcPct val="50000"/>
              </a:spcBef>
            </a:pPr>
            <a:r>
              <a:rPr lang="en-GB" altLang="en-US" b="1" i="1">
                <a:solidFill>
                  <a:srgbClr val="99FF33"/>
                </a:solidFill>
                <a:latin typeface="Comic Sans MS" panose="030F0902030302020204" pitchFamily="66" charset="0"/>
              </a:rPr>
              <a:t>Cyngor da</a:t>
            </a:r>
          </a:p>
          <a:p>
            <a:pPr>
              <a:spcBef>
                <a:spcPct val="50000"/>
              </a:spcBef>
            </a:pPr>
            <a:r>
              <a:rPr lang="en-GB" altLang="en-US" b="1" i="1">
                <a:solidFill>
                  <a:srgbClr val="99FF33"/>
                </a:solidFill>
                <a:latin typeface="Comic Sans MS" panose="030F0902030302020204" pitchFamily="66" charset="0"/>
              </a:rPr>
              <a:t>     peidiwch byth a datgelu manylion		</a:t>
            </a:r>
          </a:p>
          <a:p>
            <a:pPr>
              <a:spcBef>
                <a:spcPct val="50000"/>
              </a:spcBef>
            </a:pPr>
            <a:endParaRPr lang="en-GB" altLang="en-US" sz="800" b="1" i="1">
              <a:solidFill>
                <a:srgbClr val="99FF33"/>
              </a:solidFill>
              <a:latin typeface="Comic Sans MS" panose="030F0902030302020204" pitchFamily="66" charset="0"/>
            </a:endParaRPr>
          </a:p>
          <a:p>
            <a:pPr>
              <a:spcBef>
                <a:spcPct val="50000"/>
              </a:spcBef>
            </a:pPr>
            <a:r>
              <a:rPr lang="en-GB" altLang="en-US" b="1" i="1">
                <a:solidFill>
                  <a:srgbClr val="99FF33"/>
                </a:solidFill>
                <a:latin typeface="Comic Sans MS" panose="030F0902030302020204" pitchFamily="66" charset="0"/>
              </a:rPr>
              <a:t>Cyngor da</a:t>
            </a:r>
          </a:p>
          <a:p>
            <a:pPr>
              <a:spcBef>
                <a:spcPct val="50000"/>
              </a:spcBef>
            </a:pPr>
            <a:r>
              <a:rPr lang="en-GB" altLang="en-US" b="1" i="1">
                <a:solidFill>
                  <a:srgbClr val="99FF33"/>
                </a:solidFill>
                <a:latin typeface="Comic Sans MS" panose="030F0902030302020204" pitchFamily="66" charset="0"/>
              </a:rPr>
              <a:t>	 os ydych yn teimlo’n anghyfforddus</a:t>
            </a:r>
          </a:p>
          <a:p>
            <a:pPr>
              <a:spcBef>
                <a:spcPct val="50000"/>
              </a:spcBef>
            </a:pPr>
            <a:r>
              <a:rPr lang="en-GB" altLang="en-US" b="1" i="1">
                <a:solidFill>
                  <a:srgbClr val="99FF33"/>
                </a:solidFill>
                <a:latin typeface="Comic Sans MS" panose="030F0902030302020204" pitchFamily="66" charset="0"/>
              </a:rPr>
              <a:t>Cyngor da</a:t>
            </a:r>
          </a:p>
          <a:p>
            <a:pPr>
              <a:spcBef>
                <a:spcPct val="50000"/>
              </a:spcBef>
            </a:pPr>
            <a:r>
              <a:rPr lang="en-GB" altLang="en-US" b="1" i="1">
                <a:solidFill>
                  <a:srgbClr val="99FF33"/>
                </a:solidFill>
                <a:latin typeface="Comic Sans MS" panose="030F0902030302020204" pitchFamily="66" charset="0"/>
              </a:rPr>
              <a:t>	trafodwch gydag oedolyn</a:t>
            </a:r>
          </a:p>
          <a:p>
            <a:pPr>
              <a:spcBef>
                <a:spcPct val="50000"/>
              </a:spcBef>
            </a:pPr>
            <a:endParaRPr lang="en-GB" altLang="en-US" b="1" i="1">
              <a:solidFill>
                <a:srgbClr val="99FF33"/>
              </a:solidFill>
              <a:latin typeface="Comic Sans MS" panose="030F0902030302020204" pitchFamily="66" charset="0"/>
            </a:endParaRPr>
          </a:p>
          <a:p>
            <a:pPr>
              <a:spcBef>
                <a:spcPct val="50000"/>
              </a:spcBef>
            </a:pPr>
            <a:endParaRPr lang="en-GB" altLang="en-US"/>
          </a:p>
          <a:p>
            <a:pPr>
              <a:spcBef>
                <a:spcPct val="50000"/>
              </a:spcBef>
            </a:pPr>
            <a:endParaRPr lang="en-GB" altLang="en-US"/>
          </a:p>
          <a:p>
            <a:pPr>
              <a:spcBef>
                <a:spcPct val="50000"/>
              </a:spcBef>
            </a:pP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anim calcmode="lin" valueType="num">
                                      <p:cBhvr additive="base">
                                        <p:cTn id="13"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anim calcmode="lin" valueType="num">
                                      <p:cBhvr additive="base">
                                        <p:cTn id="19"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8" end="8"/>
                                            </p:txEl>
                                          </p:spTgt>
                                        </p:tgtEl>
                                        <p:attrNameLst>
                                          <p:attrName>style.visibility</p:attrName>
                                        </p:attrNameLst>
                                      </p:cBhvr>
                                      <p:to>
                                        <p:strVal val="visible"/>
                                      </p:to>
                                    </p:set>
                                    <p:anim calcmode="lin" valueType="num">
                                      <p:cBhvr additive="base">
                                        <p:cTn id="25"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11268">
                                            <p:txEl>
                                              <p:pRg st="1" end="1"/>
                                            </p:txEl>
                                          </p:spTgt>
                                        </p:tgtEl>
                                        <p:attrNameLst>
                                          <p:attrName>style.visibility</p:attrName>
                                        </p:attrNameLst>
                                      </p:cBhvr>
                                      <p:to>
                                        <p:strVal val="visible"/>
                                      </p:to>
                                    </p:set>
                                    <p:anim calcmode="discrete" valueType="clr">
                                      <p:cBhvr override="childStyle">
                                        <p:cTn id="31" dur="80"/>
                                        <p:tgtEl>
                                          <p:spTgt spid="1126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1268">
                                            <p:txEl>
                                              <p:pRg st="1" end="1"/>
                                            </p:txEl>
                                          </p:spTgt>
                                        </p:tgtEl>
                                        <p:attrNameLst>
                                          <p:attrName>fillcolor</p:attrName>
                                        </p:attrNameLst>
                                      </p:cBhvr>
                                      <p:tavLst>
                                        <p:tav tm="0">
                                          <p:val>
                                            <p:clrVal>
                                              <a:schemeClr val="accent2"/>
                                            </p:clrVal>
                                          </p:val>
                                        </p:tav>
                                        <p:tav tm="50000">
                                          <p:val>
                                            <p:clrVal>
                                              <a:schemeClr val="hlink"/>
                                            </p:clrVal>
                                          </p:val>
                                        </p:tav>
                                      </p:tavLst>
                                    </p:anim>
                                    <p:set>
                                      <p:cBhvr>
                                        <p:cTn id="33" dur="80"/>
                                        <p:tgtEl>
                                          <p:spTgt spid="11268">
                                            <p:txEl>
                                              <p:pRg st="1" end="1"/>
                                            </p:txEl>
                                          </p:spTgt>
                                        </p:tgtEl>
                                        <p:attrNameLst>
                                          <p:attrName>fill.type</p:attrName>
                                        </p:attrNameLst>
                                      </p:cBhvr>
                                      <p:to>
                                        <p:strVal val="solid"/>
                                      </p:to>
                                    </p:set>
                                  </p:childTnLst>
                                </p:cTn>
                              </p:par>
                              <p:par>
                                <p:cTn id="34" presetID="27" presetClass="entr" presetSubtype="0" fill="hold" nodeType="withEffect">
                                  <p:stCondLst>
                                    <p:cond delay="0"/>
                                  </p:stCondLst>
                                  <p:iterate type="lt">
                                    <p:tmPct val="50000"/>
                                  </p:iterate>
                                  <p:childTnLst>
                                    <p:set>
                                      <p:cBhvr>
                                        <p:cTn id="35" dur="1" fill="hold">
                                          <p:stCondLst>
                                            <p:cond delay="0"/>
                                          </p:stCondLst>
                                        </p:cTn>
                                        <p:tgtEl>
                                          <p:spTgt spid="11268">
                                            <p:txEl>
                                              <p:pRg st="2" end="2"/>
                                            </p:txEl>
                                          </p:spTgt>
                                        </p:tgtEl>
                                        <p:attrNameLst>
                                          <p:attrName>style.visibility</p:attrName>
                                        </p:attrNameLst>
                                      </p:cBhvr>
                                      <p:to>
                                        <p:strVal val="visible"/>
                                      </p:to>
                                    </p:set>
                                    <p:anim calcmode="discrete" valueType="clr">
                                      <p:cBhvr override="childStyle">
                                        <p:cTn id="36" dur="80"/>
                                        <p:tgtEl>
                                          <p:spTgt spid="1126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1268">
                                            <p:txEl>
                                              <p:pRg st="2" end="2"/>
                                            </p:txEl>
                                          </p:spTgt>
                                        </p:tgtEl>
                                        <p:attrNameLst>
                                          <p:attrName>fillcolor</p:attrName>
                                        </p:attrNameLst>
                                      </p:cBhvr>
                                      <p:tavLst>
                                        <p:tav tm="0">
                                          <p:val>
                                            <p:clrVal>
                                              <a:schemeClr val="accent2"/>
                                            </p:clrVal>
                                          </p:val>
                                        </p:tav>
                                        <p:tav tm="50000">
                                          <p:val>
                                            <p:clrVal>
                                              <a:schemeClr val="hlink"/>
                                            </p:clrVal>
                                          </p:val>
                                        </p:tav>
                                      </p:tavLst>
                                    </p:anim>
                                    <p:set>
                                      <p:cBhvr>
                                        <p:cTn id="38" dur="80"/>
                                        <p:tgtEl>
                                          <p:spTgt spid="11268">
                                            <p:txEl>
                                              <p:pRg st="2" end="2"/>
                                            </p:txEl>
                                          </p:spTgt>
                                        </p:tgtEl>
                                        <p:attrNameLst>
                                          <p:attrName>fill.type</p:attrName>
                                        </p:attrNameLst>
                                      </p:cBhvr>
                                      <p:to>
                                        <p:strVal val="solid"/>
                                      </p:to>
                                    </p:set>
                                  </p:childTnLst>
                                </p:cTn>
                              </p:par>
                              <p:par>
                                <p:cTn id="39" presetID="27" presetClass="entr" presetSubtype="0" fill="hold" nodeType="withEffect">
                                  <p:stCondLst>
                                    <p:cond delay="0"/>
                                  </p:stCondLst>
                                  <p:iterate type="lt">
                                    <p:tmPct val="50000"/>
                                  </p:iterate>
                                  <p:childTnLst>
                                    <p:set>
                                      <p:cBhvr>
                                        <p:cTn id="40" dur="1" fill="hold">
                                          <p:stCondLst>
                                            <p:cond delay="0"/>
                                          </p:stCondLst>
                                        </p:cTn>
                                        <p:tgtEl>
                                          <p:spTgt spid="11268">
                                            <p:txEl>
                                              <p:pRg st="3" end="3"/>
                                            </p:txEl>
                                          </p:spTgt>
                                        </p:tgtEl>
                                        <p:attrNameLst>
                                          <p:attrName>style.visibility</p:attrName>
                                        </p:attrNameLst>
                                      </p:cBhvr>
                                      <p:to>
                                        <p:strVal val="visible"/>
                                      </p:to>
                                    </p:set>
                                    <p:anim calcmode="discrete" valueType="clr">
                                      <p:cBhvr override="childStyle">
                                        <p:cTn id="41" dur="80"/>
                                        <p:tgtEl>
                                          <p:spTgt spid="1126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11268">
                                            <p:txEl>
                                              <p:pRg st="3" end="3"/>
                                            </p:txEl>
                                          </p:spTgt>
                                        </p:tgtEl>
                                        <p:attrNameLst>
                                          <p:attrName>fillcolor</p:attrName>
                                        </p:attrNameLst>
                                      </p:cBhvr>
                                      <p:tavLst>
                                        <p:tav tm="0">
                                          <p:val>
                                            <p:clrVal>
                                              <a:schemeClr val="accent2"/>
                                            </p:clrVal>
                                          </p:val>
                                        </p:tav>
                                        <p:tav tm="50000">
                                          <p:val>
                                            <p:clrVal>
                                              <a:schemeClr val="hlink"/>
                                            </p:clrVal>
                                          </p:val>
                                        </p:tav>
                                      </p:tavLst>
                                    </p:anim>
                                    <p:set>
                                      <p:cBhvr>
                                        <p:cTn id="43" dur="80"/>
                                        <p:tgtEl>
                                          <p:spTgt spid="11268">
                                            <p:txEl>
                                              <p:pRg st="3" end="3"/>
                                            </p:txEl>
                                          </p:spTgt>
                                        </p:tgtEl>
                                        <p:attrNameLst>
                                          <p:attrName>fill.type</p:attrName>
                                        </p:attrNameLst>
                                      </p:cBhvr>
                                      <p:to>
                                        <p:strVal val="solid"/>
                                      </p:to>
                                    </p:set>
                                  </p:childTnLst>
                                </p:cTn>
                              </p:par>
                              <p:par>
                                <p:cTn id="44" presetID="15" presetClass="entr" presetSubtype="0" fill="hold" nodeType="withEffect">
                                  <p:stCondLst>
                                    <p:cond delay="0"/>
                                  </p:stCondLst>
                                  <p:childTnLst>
                                    <p:set>
                                      <p:cBhvr>
                                        <p:cTn id="45" dur="1" fill="hold">
                                          <p:stCondLst>
                                            <p:cond delay="0"/>
                                          </p:stCondLst>
                                        </p:cTn>
                                        <p:tgtEl>
                                          <p:spTgt spid="11268">
                                            <p:txEl>
                                              <p:pRg st="4" end="4"/>
                                            </p:txEl>
                                          </p:spTgt>
                                        </p:tgtEl>
                                        <p:attrNameLst>
                                          <p:attrName>style.visibility</p:attrName>
                                        </p:attrNameLst>
                                      </p:cBhvr>
                                      <p:to>
                                        <p:strVal val="visible"/>
                                      </p:to>
                                    </p:set>
                                    <p:anim calcmode="lin" valueType="num">
                                      <p:cBhvr>
                                        <p:cTn id="46" dur="1000" fill="hold"/>
                                        <p:tgtEl>
                                          <p:spTgt spid="11268">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11268">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11268">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11268">
                                            <p:txEl>
                                              <p:pRg st="4" end="4"/>
                                            </p:txEl>
                                          </p:spTgt>
                                        </p:tgtEl>
                                        <p:attrNameLst>
                                          <p:attrName>ppt_y</p:attrName>
                                        </p:attrNameLst>
                                      </p:cBhvr>
                                      <p:tavLst>
                                        <p:tav tm="0" fmla="#ppt_y+(sin(-2*pi*(1-$))*-#ppt_x+cos(-2*pi*(1-$))*(1-#ppt_y))*(1-$)">
                                          <p:val>
                                            <p:fltVal val="0"/>
                                          </p:val>
                                        </p:tav>
                                        <p:tav tm="100000">
                                          <p:val>
                                            <p:fltVal val="1"/>
                                          </p:val>
                                        </p:tav>
                                      </p:tavLst>
                                    </p:anim>
                                  </p:childTnLst>
                                </p:cTn>
                              </p:par>
                              <p:par>
                                <p:cTn id="50" presetID="15" presetClass="entr" presetSubtype="0" fill="hold" nodeType="withEffect">
                                  <p:stCondLst>
                                    <p:cond delay="0"/>
                                  </p:stCondLst>
                                  <p:childTnLst>
                                    <p:set>
                                      <p:cBhvr>
                                        <p:cTn id="51" dur="1" fill="hold">
                                          <p:stCondLst>
                                            <p:cond delay="0"/>
                                          </p:stCondLst>
                                        </p:cTn>
                                        <p:tgtEl>
                                          <p:spTgt spid="11268">
                                            <p:txEl>
                                              <p:pRg st="6" end="6"/>
                                            </p:txEl>
                                          </p:spTgt>
                                        </p:tgtEl>
                                        <p:attrNameLst>
                                          <p:attrName>style.visibility</p:attrName>
                                        </p:attrNameLst>
                                      </p:cBhvr>
                                      <p:to>
                                        <p:strVal val="visible"/>
                                      </p:to>
                                    </p:set>
                                    <p:anim calcmode="lin" valueType="num">
                                      <p:cBhvr>
                                        <p:cTn id="52" dur="1000" fill="hold"/>
                                        <p:tgtEl>
                                          <p:spTgt spid="11268">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11268">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11268">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11268">
                                            <p:txEl>
                                              <p:pRg st="6" end="6"/>
                                            </p:txEl>
                                          </p:spTgt>
                                        </p:tgtEl>
                                        <p:attrNameLst>
                                          <p:attrName>ppt_y</p:attrName>
                                        </p:attrNameLst>
                                      </p:cBhvr>
                                      <p:tavLst>
                                        <p:tav tm="0" fmla="#ppt_y+(sin(-2*pi*(1-$))*-#ppt_x+cos(-2*pi*(1-$))*(1-#ppt_y))*(1-$)">
                                          <p:val>
                                            <p:fltVal val="0"/>
                                          </p:val>
                                        </p:tav>
                                        <p:tav tm="100000">
                                          <p:val>
                                            <p:fltVal val="1"/>
                                          </p:val>
                                        </p:tav>
                                      </p:tavLst>
                                    </p:anim>
                                  </p:childTnLst>
                                </p:cTn>
                              </p:par>
                              <p:par>
                                <p:cTn id="56" presetID="15" presetClass="entr" presetSubtype="0" fill="hold" nodeType="withEffect">
                                  <p:stCondLst>
                                    <p:cond delay="0"/>
                                  </p:stCondLst>
                                  <p:childTnLst>
                                    <p:set>
                                      <p:cBhvr>
                                        <p:cTn id="57" dur="1" fill="hold">
                                          <p:stCondLst>
                                            <p:cond delay="0"/>
                                          </p:stCondLst>
                                        </p:cTn>
                                        <p:tgtEl>
                                          <p:spTgt spid="11268">
                                            <p:txEl>
                                              <p:pRg st="7" end="7"/>
                                            </p:txEl>
                                          </p:spTgt>
                                        </p:tgtEl>
                                        <p:attrNameLst>
                                          <p:attrName>style.visibility</p:attrName>
                                        </p:attrNameLst>
                                      </p:cBhvr>
                                      <p:to>
                                        <p:strVal val="visible"/>
                                      </p:to>
                                    </p:set>
                                    <p:anim calcmode="lin" valueType="num">
                                      <p:cBhvr>
                                        <p:cTn id="58" dur="1000" fill="hold"/>
                                        <p:tgtEl>
                                          <p:spTgt spid="11268">
                                            <p:txEl>
                                              <p:pRg st="7" end="7"/>
                                            </p:txEl>
                                          </p:spTgt>
                                        </p:tgtEl>
                                        <p:attrNameLst>
                                          <p:attrName>ppt_w</p:attrName>
                                        </p:attrNameLst>
                                      </p:cBhvr>
                                      <p:tavLst>
                                        <p:tav tm="0">
                                          <p:val>
                                            <p:fltVal val="0"/>
                                          </p:val>
                                        </p:tav>
                                        <p:tav tm="100000">
                                          <p:val>
                                            <p:strVal val="#ppt_w"/>
                                          </p:val>
                                        </p:tav>
                                      </p:tavLst>
                                    </p:anim>
                                    <p:anim calcmode="lin" valueType="num">
                                      <p:cBhvr>
                                        <p:cTn id="59" dur="1000" fill="hold"/>
                                        <p:tgtEl>
                                          <p:spTgt spid="11268">
                                            <p:txEl>
                                              <p:pRg st="7" end="7"/>
                                            </p:txEl>
                                          </p:spTgt>
                                        </p:tgtEl>
                                        <p:attrNameLst>
                                          <p:attrName>ppt_h</p:attrName>
                                        </p:attrNameLst>
                                      </p:cBhvr>
                                      <p:tavLst>
                                        <p:tav tm="0">
                                          <p:val>
                                            <p:fltVal val="0"/>
                                          </p:val>
                                        </p:tav>
                                        <p:tav tm="100000">
                                          <p:val>
                                            <p:strVal val="#ppt_h"/>
                                          </p:val>
                                        </p:tav>
                                      </p:tavLst>
                                    </p:anim>
                                    <p:anim calcmode="lin" valueType="num">
                                      <p:cBhvr>
                                        <p:cTn id="60" dur="1000" fill="hold"/>
                                        <p:tgtEl>
                                          <p:spTgt spid="11268">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11268">
                                            <p:txEl>
                                              <p:pRg st="7" end="7"/>
                                            </p:txEl>
                                          </p:spTgt>
                                        </p:tgtEl>
                                        <p:attrNameLst>
                                          <p:attrName>ppt_y</p:attrName>
                                        </p:attrNameLst>
                                      </p:cBhvr>
                                      <p:tavLst>
                                        <p:tav tm="0" fmla="#ppt_y+(sin(-2*pi*(1-$))*-#ppt_x+cos(-2*pi*(1-$))*(1-#ppt_y))*(1-$)">
                                          <p:val>
                                            <p:fltVal val="0"/>
                                          </p:val>
                                        </p:tav>
                                        <p:tav tm="100000">
                                          <p:val>
                                            <p:fltVal val="1"/>
                                          </p:val>
                                        </p:tav>
                                      </p:tavLst>
                                    </p:anim>
                                  </p:childTnLst>
                                </p:cTn>
                              </p:par>
                              <p:par>
                                <p:cTn id="62" presetID="15" presetClass="entr" presetSubtype="0" fill="hold" nodeType="withEffect">
                                  <p:stCondLst>
                                    <p:cond delay="0"/>
                                  </p:stCondLst>
                                  <p:childTnLst>
                                    <p:set>
                                      <p:cBhvr>
                                        <p:cTn id="63" dur="1" fill="hold">
                                          <p:stCondLst>
                                            <p:cond delay="0"/>
                                          </p:stCondLst>
                                        </p:cTn>
                                        <p:tgtEl>
                                          <p:spTgt spid="11268">
                                            <p:txEl>
                                              <p:pRg st="8" end="8"/>
                                            </p:txEl>
                                          </p:spTgt>
                                        </p:tgtEl>
                                        <p:attrNameLst>
                                          <p:attrName>style.visibility</p:attrName>
                                        </p:attrNameLst>
                                      </p:cBhvr>
                                      <p:to>
                                        <p:strVal val="visible"/>
                                      </p:to>
                                    </p:set>
                                    <p:anim calcmode="lin" valueType="num">
                                      <p:cBhvr>
                                        <p:cTn id="64" dur="1000" fill="hold"/>
                                        <p:tgtEl>
                                          <p:spTgt spid="11268">
                                            <p:txEl>
                                              <p:pRg st="8" end="8"/>
                                            </p:txEl>
                                          </p:spTgt>
                                        </p:tgtEl>
                                        <p:attrNameLst>
                                          <p:attrName>ppt_w</p:attrName>
                                        </p:attrNameLst>
                                      </p:cBhvr>
                                      <p:tavLst>
                                        <p:tav tm="0">
                                          <p:val>
                                            <p:fltVal val="0"/>
                                          </p:val>
                                        </p:tav>
                                        <p:tav tm="100000">
                                          <p:val>
                                            <p:strVal val="#ppt_w"/>
                                          </p:val>
                                        </p:tav>
                                      </p:tavLst>
                                    </p:anim>
                                    <p:anim calcmode="lin" valueType="num">
                                      <p:cBhvr>
                                        <p:cTn id="65" dur="1000" fill="hold"/>
                                        <p:tgtEl>
                                          <p:spTgt spid="11268">
                                            <p:txEl>
                                              <p:pRg st="8" end="8"/>
                                            </p:txEl>
                                          </p:spTgt>
                                        </p:tgtEl>
                                        <p:attrNameLst>
                                          <p:attrName>ppt_h</p:attrName>
                                        </p:attrNameLst>
                                      </p:cBhvr>
                                      <p:tavLst>
                                        <p:tav tm="0">
                                          <p:val>
                                            <p:fltVal val="0"/>
                                          </p:val>
                                        </p:tav>
                                        <p:tav tm="100000">
                                          <p:val>
                                            <p:strVal val="#ppt_h"/>
                                          </p:val>
                                        </p:tav>
                                      </p:tavLst>
                                    </p:anim>
                                    <p:anim calcmode="lin" valueType="num">
                                      <p:cBhvr>
                                        <p:cTn id="66" dur="1000" fill="hold"/>
                                        <p:tgtEl>
                                          <p:spTgt spid="11268">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11268">
                                            <p:txEl>
                                              <p:pRg st="8" end="8"/>
                                            </p:txEl>
                                          </p:spTgt>
                                        </p:tgtEl>
                                        <p:attrNameLst>
                                          <p:attrName>ppt_y</p:attrName>
                                        </p:attrNameLst>
                                      </p:cBhvr>
                                      <p:tavLst>
                                        <p:tav tm="0" fmla="#ppt_y+(sin(-2*pi*(1-$))*-#ppt_x+cos(-2*pi*(1-$))*(1-#ppt_y))*(1-$)">
                                          <p:val>
                                            <p:fltVal val="0"/>
                                          </p:val>
                                        </p:tav>
                                        <p:tav tm="100000">
                                          <p:val>
                                            <p:fltVal val="1"/>
                                          </p:val>
                                        </p:tav>
                                      </p:tavLst>
                                    </p:anim>
                                  </p:childTnLst>
                                </p:cTn>
                              </p:par>
                              <p:par>
                                <p:cTn id="68" presetID="15" presetClass="entr" presetSubtype="0" fill="hold" nodeType="withEffect">
                                  <p:stCondLst>
                                    <p:cond delay="0"/>
                                  </p:stCondLst>
                                  <p:childTnLst>
                                    <p:set>
                                      <p:cBhvr>
                                        <p:cTn id="69" dur="1" fill="hold">
                                          <p:stCondLst>
                                            <p:cond delay="0"/>
                                          </p:stCondLst>
                                        </p:cTn>
                                        <p:tgtEl>
                                          <p:spTgt spid="11268">
                                            <p:txEl>
                                              <p:pRg st="9" end="9"/>
                                            </p:txEl>
                                          </p:spTgt>
                                        </p:tgtEl>
                                        <p:attrNameLst>
                                          <p:attrName>style.visibility</p:attrName>
                                        </p:attrNameLst>
                                      </p:cBhvr>
                                      <p:to>
                                        <p:strVal val="visible"/>
                                      </p:to>
                                    </p:set>
                                    <p:anim calcmode="lin" valueType="num">
                                      <p:cBhvr>
                                        <p:cTn id="70" dur="1000" fill="hold"/>
                                        <p:tgtEl>
                                          <p:spTgt spid="11268">
                                            <p:txEl>
                                              <p:pRg st="9" end="9"/>
                                            </p:txEl>
                                          </p:spTgt>
                                        </p:tgtEl>
                                        <p:attrNameLst>
                                          <p:attrName>ppt_w</p:attrName>
                                        </p:attrNameLst>
                                      </p:cBhvr>
                                      <p:tavLst>
                                        <p:tav tm="0">
                                          <p:val>
                                            <p:fltVal val="0"/>
                                          </p:val>
                                        </p:tav>
                                        <p:tav tm="100000">
                                          <p:val>
                                            <p:strVal val="#ppt_w"/>
                                          </p:val>
                                        </p:tav>
                                      </p:tavLst>
                                    </p:anim>
                                    <p:anim calcmode="lin" valueType="num">
                                      <p:cBhvr>
                                        <p:cTn id="71" dur="1000" fill="hold"/>
                                        <p:tgtEl>
                                          <p:spTgt spid="11268">
                                            <p:txEl>
                                              <p:pRg st="9" end="9"/>
                                            </p:txEl>
                                          </p:spTgt>
                                        </p:tgtEl>
                                        <p:attrNameLst>
                                          <p:attrName>ppt_h</p:attrName>
                                        </p:attrNameLst>
                                      </p:cBhvr>
                                      <p:tavLst>
                                        <p:tav tm="0">
                                          <p:val>
                                            <p:fltVal val="0"/>
                                          </p:val>
                                        </p:tav>
                                        <p:tav tm="100000">
                                          <p:val>
                                            <p:strVal val="#ppt_h"/>
                                          </p:val>
                                        </p:tav>
                                      </p:tavLst>
                                    </p:anim>
                                    <p:anim calcmode="lin" valueType="num">
                                      <p:cBhvr>
                                        <p:cTn id="72" dur="1000" fill="hold"/>
                                        <p:tgtEl>
                                          <p:spTgt spid="11268">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73" dur="1000" fill="hold"/>
                                        <p:tgtEl>
                                          <p:spTgt spid="11268">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a:extLst>
              <a:ext uri="{FF2B5EF4-FFF2-40B4-BE49-F238E27FC236}">
                <a16:creationId xmlns:a16="http://schemas.microsoft.com/office/drawing/2014/main" id="{EFC685DA-FC6C-F043-AB78-B4E5A9C5CEF1}"/>
              </a:ext>
            </a:extLst>
          </p:cNvPr>
          <p:cNvPicPr>
            <a:picLocks noChangeAspect="1" noChangeArrowheads="1"/>
          </p:cNvPicPr>
          <p:nvPr/>
        </p:nvPicPr>
        <p:blipFill>
          <a:blip r:embed="rId2">
            <a:lum contrast="-84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218" name="Rectangle 2">
            <a:extLst>
              <a:ext uri="{FF2B5EF4-FFF2-40B4-BE49-F238E27FC236}">
                <a16:creationId xmlns:a16="http://schemas.microsoft.com/office/drawing/2014/main" id="{3DD754B6-0176-5242-AB23-5BA3B3878205}"/>
              </a:ext>
            </a:extLst>
          </p:cNvPr>
          <p:cNvSpPr>
            <a:spLocks noGrp="1" noChangeArrowheads="1"/>
          </p:cNvSpPr>
          <p:nvPr>
            <p:ph type="title"/>
          </p:nvPr>
        </p:nvSpPr>
        <p:spPr>
          <a:xfrm>
            <a:off x="468313" y="274638"/>
            <a:ext cx="8218487" cy="2217737"/>
          </a:xfrm>
        </p:spPr>
        <p:txBody>
          <a:bodyPr/>
          <a:lstStyle/>
          <a:p>
            <a:pPr algn="l"/>
            <a:r>
              <a:rPr lang="en-GB" altLang="en-US" sz="2400">
                <a:solidFill>
                  <a:srgbClr val="FFFF00"/>
                </a:solidFill>
                <a:latin typeface="Comic Sans MS" panose="030F0902030302020204" pitchFamily="66" charset="0"/>
              </a:rPr>
              <a:t>“Anfonodd Jack lun ohono’n chwarae rygbi.</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Mae am gael llun ohonof.”</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 							Si</a:t>
            </a:r>
            <a:r>
              <a:rPr lang="en-US" altLang="en-US" sz="2400">
                <a:solidFill>
                  <a:srgbClr val="FFFF00"/>
                </a:solidFill>
                <a:latin typeface="Comic Sans MS" panose="030F0902030302020204" pitchFamily="66" charset="0"/>
              </a:rPr>
              <a:t>â</a:t>
            </a:r>
            <a:r>
              <a:rPr lang="en-GB" altLang="en-US" sz="2400">
                <a:solidFill>
                  <a:srgbClr val="FFFF00"/>
                </a:solidFill>
                <a:latin typeface="Comic Sans MS" panose="030F0902030302020204" pitchFamily="66" charset="0"/>
              </a:rPr>
              <a:t>n oed 12</a:t>
            </a:r>
            <a:br>
              <a:rPr lang="en-GB" altLang="en-US" sz="2400">
                <a:solidFill>
                  <a:srgbClr val="FFFF00"/>
                </a:solidFill>
                <a:latin typeface="Comic Sans MS" panose="030F0902030302020204" pitchFamily="66" charset="0"/>
              </a:rPr>
            </a:br>
            <a:r>
              <a:rPr lang="en-GB" altLang="en-US" sz="2400">
                <a:solidFill>
                  <a:schemeClr val="tx1"/>
                </a:solidFill>
                <a:latin typeface="Comic Sans MS" panose="030F0902030302020204" pitchFamily="66" charset="0"/>
              </a:rPr>
              <a:t>Beth ddylwn ei wneud?</a:t>
            </a:r>
            <a:br>
              <a:rPr lang="en-GB" altLang="en-US" sz="2400">
                <a:solidFill>
                  <a:schemeClr val="tx1"/>
                </a:solidFill>
                <a:latin typeface="Comic Sans MS" panose="030F0902030302020204" pitchFamily="66" charset="0"/>
              </a:rPr>
            </a:br>
            <a:endParaRPr lang="en-GB" altLang="en-US" sz="2400">
              <a:solidFill>
                <a:schemeClr val="tx1"/>
              </a:solidFill>
              <a:latin typeface="Comic Sans MS" panose="030F0902030302020204" pitchFamily="66" charset="0"/>
            </a:endParaRPr>
          </a:p>
        </p:txBody>
      </p:sp>
      <p:sp>
        <p:nvSpPr>
          <p:cNvPr id="9219" name="Rectangle 3">
            <a:extLst>
              <a:ext uri="{FF2B5EF4-FFF2-40B4-BE49-F238E27FC236}">
                <a16:creationId xmlns:a16="http://schemas.microsoft.com/office/drawing/2014/main" id="{79B9D37E-69CE-AA44-BD69-6C26C344BE54}"/>
              </a:ext>
            </a:extLst>
          </p:cNvPr>
          <p:cNvSpPr>
            <a:spLocks noGrp="1" noChangeArrowheads="1"/>
          </p:cNvSpPr>
          <p:nvPr>
            <p:ph type="body" idx="1"/>
          </p:nvPr>
        </p:nvSpPr>
        <p:spPr>
          <a:xfrm>
            <a:off x="457200" y="2133600"/>
            <a:ext cx="4330700" cy="4391025"/>
          </a:xfrm>
        </p:spPr>
        <p:txBody>
          <a:bodyPr/>
          <a:lstStyle/>
          <a:p>
            <a:pPr marL="609600" indent="-609600">
              <a:lnSpc>
                <a:spcPct val="80000"/>
              </a:lnSpc>
            </a:pPr>
            <a:endParaRPr lang="en-GB" altLang="en-US" sz="2000"/>
          </a:p>
          <a:p>
            <a:pPr marL="609600" indent="-609600">
              <a:lnSpc>
                <a:spcPct val="80000"/>
              </a:lnSpc>
              <a:buFontTx/>
              <a:buAutoNum type="arabicPeriod"/>
            </a:pPr>
            <a:r>
              <a:rPr lang="en-GB" altLang="en-US" sz="2000" b="1">
                <a:solidFill>
                  <a:srgbClr val="FFFF00"/>
                </a:solidFill>
                <a:latin typeface="Comic Sans MS" panose="030F0902030302020204" pitchFamily="66" charset="0"/>
              </a:rPr>
              <a:t>Mae hyn yn syniad da</a:t>
            </a:r>
          </a:p>
          <a:p>
            <a:pPr marL="609600" indent="-609600">
              <a:lnSpc>
                <a:spcPct val="8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8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80000"/>
              </a:lnSpc>
              <a:buFontTx/>
              <a:buAutoNum type="arabicPeriod"/>
            </a:pPr>
            <a:r>
              <a:rPr lang="en-GB" altLang="en-US" sz="2000" b="1">
                <a:solidFill>
                  <a:srgbClr val="FFFF00"/>
                </a:solidFill>
                <a:latin typeface="Comic Sans MS" panose="030F0902030302020204" pitchFamily="66" charset="0"/>
              </a:rPr>
              <a:t>Peidiwch ag anfon y llun, dywedwch wrth oedolyn.</a:t>
            </a:r>
          </a:p>
          <a:p>
            <a:pPr marL="609600" indent="-609600">
              <a:lnSpc>
                <a:spcPct val="8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8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80000"/>
              </a:lnSpc>
              <a:buFontTx/>
              <a:buAutoNum type="arabicPeriod"/>
            </a:pPr>
            <a:r>
              <a:rPr lang="en-GB" altLang="en-US" sz="2000" b="1">
                <a:solidFill>
                  <a:srgbClr val="FFFF00"/>
                </a:solidFill>
                <a:latin typeface="Comic Sans MS" panose="030F0902030302020204" pitchFamily="66" charset="0"/>
              </a:rPr>
              <a:t>Pediwch ag anfon llun ond parhewch i sgwrsio</a:t>
            </a:r>
          </a:p>
          <a:p>
            <a:pPr marL="609600" indent="-609600">
              <a:lnSpc>
                <a:spcPct val="8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80000"/>
              </a:lnSpc>
              <a:buFontTx/>
              <a:buAutoNum type="arabicPeriod"/>
            </a:pPr>
            <a:endParaRPr lang="en-GB" altLang="en-US" sz="2000" b="1">
              <a:solidFill>
                <a:srgbClr val="FFFF00"/>
              </a:solidFill>
              <a:latin typeface="Comic Sans MS" panose="030F0902030302020204" pitchFamily="66" charset="0"/>
            </a:endParaRPr>
          </a:p>
          <a:p>
            <a:pPr marL="609600" indent="-609600">
              <a:lnSpc>
                <a:spcPct val="80000"/>
              </a:lnSpc>
              <a:buFontTx/>
              <a:buAutoNum type="arabicPeriod"/>
            </a:pPr>
            <a:r>
              <a:rPr lang="en-GB" altLang="en-US" sz="2000" b="1">
                <a:solidFill>
                  <a:srgbClr val="FFFF00"/>
                </a:solidFill>
                <a:latin typeface="Comic Sans MS" panose="030F0902030302020204" pitchFamily="66" charset="0"/>
              </a:rPr>
              <a:t>Anfon llun o’i hwyneb yn unig</a:t>
            </a:r>
            <a:r>
              <a:rPr lang="en-GB" altLang="en-US" sz="2000"/>
              <a:t> </a:t>
            </a:r>
          </a:p>
        </p:txBody>
      </p:sp>
      <p:sp>
        <p:nvSpPr>
          <p:cNvPr id="9220" name="Text Box 4">
            <a:extLst>
              <a:ext uri="{FF2B5EF4-FFF2-40B4-BE49-F238E27FC236}">
                <a16:creationId xmlns:a16="http://schemas.microsoft.com/office/drawing/2014/main" id="{2B6449FF-55BD-0048-ABC7-F4066952F16B}"/>
              </a:ext>
            </a:extLst>
          </p:cNvPr>
          <p:cNvSpPr txBox="1">
            <a:spLocks noChangeArrowheads="1"/>
          </p:cNvSpPr>
          <p:nvPr/>
        </p:nvSpPr>
        <p:spPr bwMode="auto">
          <a:xfrm>
            <a:off x="4643438" y="2276475"/>
            <a:ext cx="4500562" cy="614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b="1" i="1">
                <a:solidFill>
                  <a:srgbClr val="FF0000"/>
                </a:solidFill>
                <a:latin typeface="Comic Sans MS" panose="030F0902030302020204" pitchFamily="66" charset="0"/>
              </a:rPr>
              <a:t>Cyngor gwael</a:t>
            </a:r>
          </a:p>
          <a:p>
            <a:pPr>
              <a:spcBef>
                <a:spcPct val="50000"/>
              </a:spcBef>
            </a:pPr>
            <a:r>
              <a:rPr lang="en-GB" altLang="en-US" b="1" i="1">
                <a:solidFill>
                  <a:srgbClr val="FF0000"/>
                </a:solidFill>
                <a:latin typeface="Comic Sans MS" panose="030F0902030302020204" pitchFamily="66" charset="0"/>
              </a:rPr>
              <a:t>	yn colli rheolaeth o’r llun</a:t>
            </a:r>
          </a:p>
          <a:p>
            <a:pPr>
              <a:spcBef>
                <a:spcPct val="50000"/>
              </a:spcBef>
            </a:pPr>
            <a:endParaRPr lang="en-GB" altLang="en-US" sz="800" b="1" i="1">
              <a:solidFill>
                <a:srgbClr val="FF0000"/>
              </a:solidFill>
              <a:latin typeface="Comic Sans MS" panose="030F0902030302020204" pitchFamily="66" charset="0"/>
            </a:endParaRPr>
          </a:p>
          <a:p>
            <a:pPr>
              <a:spcBef>
                <a:spcPct val="50000"/>
              </a:spcBef>
            </a:pPr>
            <a:r>
              <a:rPr lang="en-GB" altLang="en-US" b="1" i="1">
                <a:solidFill>
                  <a:srgbClr val="66FF33"/>
                </a:solidFill>
                <a:latin typeface="Comic Sans MS" panose="030F0902030302020204" pitchFamily="66" charset="0"/>
              </a:rPr>
              <a:t>Cyngor  da</a:t>
            </a:r>
          </a:p>
          <a:p>
            <a:pPr>
              <a:spcBef>
                <a:spcPct val="50000"/>
              </a:spcBef>
            </a:pPr>
            <a:r>
              <a:rPr lang="en-GB" altLang="en-US" b="1" i="1">
                <a:solidFill>
                  <a:srgbClr val="66FF33"/>
                </a:solidFill>
                <a:latin typeface="Comic Sans MS" panose="030F0902030302020204" pitchFamily="66" charset="0"/>
              </a:rPr>
              <a:t>	dywedwch wrth oedolyn yr ydych yn ymddiried ynddo</a:t>
            </a:r>
          </a:p>
          <a:p>
            <a:pPr>
              <a:spcBef>
                <a:spcPct val="50000"/>
              </a:spcBef>
            </a:pPr>
            <a:endParaRPr lang="en-GB" altLang="en-US" sz="800" b="1" i="1">
              <a:solidFill>
                <a:srgbClr val="66FF33"/>
              </a:solidFill>
              <a:latin typeface="Comic Sans MS" panose="030F0902030302020204" pitchFamily="66" charset="0"/>
            </a:endParaRPr>
          </a:p>
          <a:p>
            <a:pPr>
              <a:spcBef>
                <a:spcPct val="50000"/>
              </a:spcBef>
            </a:pPr>
            <a:r>
              <a:rPr lang="en-GB" altLang="en-US" b="1" i="1">
                <a:solidFill>
                  <a:srgbClr val="66FF33"/>
                </a:solidFill>
                <a:latin typeface="Comic Sans MS" panose="030F0902030302020204" pitchFamily="66" charset="0"/>
              </a:rPr>
              <a:t>Cyngor  da</a:t>
            </a:r>
          </a:p>
          <a:p>
            <a:pPr>
              <a:spcBef>
                <a:spcPct val="50000"/>
              </a:spcBef>
            </a:pPr>
            <a:r>
              <a:rPr lang="en-GB" altLang="en-US" b="1" i="1">
                <a:solidFill>
                  <a:srgbClr val="66FF33"/>
                </a:solidFill>
                <a:latin typeface="Comic Sans MS" panose="030F0902030302020204" pitchFamily="66" charset="0"/>
              </a:rPr>
              <a:t>	cadw rheolaeth</a:t>
            </a:r>
          </a:p>
          <a:p>
            <a:pPr>
              <a:spcBef>
                <a:spcPct val="50000"/>
              </a:spcBef>
            </a:pPr>
            <a:endParaRPr lang="en-GB" altLang="en-US" sz="800" b="1" i="1">
              <a:solidFill>
                <a:srgbClr val="66FF33"/>
              </a:solidFill>
              <a:latin typeface="Comic Sans MS" panose="030F0902030302020204" pitchFamily="66" charset="0"/>
            </a:endParaRPr>
          </a:p>
          <a:p>
            <a:pPr>
              <a:spcBef>
                <a:spcPct val="50000"/>
              </a:spcBef>
            </a:pPr>
            <a:r>
              <a:rPr lang="en-GB" altLang="en-US" b="1" i="1">
                <a:solidFill>
                  <a:srgbClr val="FF0000"/>
                </a:solidFill>
                <a:latin typeface="Comic Sans MS" panose="030F0902030302020204" pitchFamily="66" charset="0"/>
              </a:rPr>
              <a:t>Cyngor gwael</a:t>
            </a:r>
          </a:p>
          <a:p>
            <a:pPr>
              <a:spcBef>
                <a:spcPct val="50000"/>
              </a:spcBef>
            </a:pPr>
            <a:r>
              <a:rPr lang="en-GB" altLang="en-US" b="1" i="1">
                <a:solidFill>
                  <a:srgbClr val="FF0000"/>
                </a:solidFill>
                <a:latin typeface="Comic Sans MS" panose="030F0902030302020204" pitchFamily="66" charset="0"/>
              </a:rPr>
              <a:t>	 colli rheolaeth o’r llun</a:t>
            </a:r>
          </a:p>
          <a:p>
            <a:pPr>
              <a:spcBef>
                <a:spcPct val="50000"/>
              </a:spcBef>
            </a:pPr>
            <a:endParaRPr lang="en-GB" altLang="en-US" b="1" i="1">
              <a:latin typeface="Comic Sans MS" panose="030F0902030302020204" pitchFamily="66" charset="0"/>
            </a:endParaRPr>
          </a:p>
          <a:p>
            <a:pPr>
              <a:spcBef>
                <a:spcPct val="50000"/>
              </a:spcBef>
            </a:pPr>
            <a:endParaRPr lang="en-GB" altLang="en-US"/>
          </a:p>
          <a:p>
            <a:pPr>
              <a:spcBef>
                <a:spcPct val="50000"/>
              </a:spcBef>
            </a:pPr>
            <a:endParaRPr lang="en-GB" altLang="en-US"/>
          </a:p>
          <a:p>
            <a:pPr>
              <a:spcBef>
                <a:spcPct val="50000"/>
              </a:spcBef>
            </a:pPr>
            <a:endParaRPr lang="en-GB" altLang="en-US"/>
          </a:p>
          <a:p>
            <a:pPr>
              <a:spcBef>
                <a:spcPct val="50000"/>
              </a:spcBef>
            </a:pP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4" end="4"/>
                                            </p:txEl>
                                          </p:spTgt>
                                        </p:tgtEl>
                                        <p:attrNameLst>
                                          <p:attrName>style.visibility</p:attrName>
                                        </p:attrNameLst>
                                      </p:cBhvr>
                                      <p:to>
                                        <p:strVal val="visible"/>
                                      </p:to>
                                    </p:set>
                                    <p:anim calcmode="lin" valueType="num">
                                      <p:cBhvr additive="base">
                                        <p:cTn id="13"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7" end="7"/>
                                            </p:txEl>
                                          </p:spTgt>
                                        </p:tgtEl>
                                        <p:attrNameLst>
                                          <p:attrName>style.visibility</p:attrName>
                                        </p:attrNameLst>
                                      </p:cBhvr>
                                      <p:to>
                                        <p:strVal val="visible"/>
                                      </p:to>
                                    </p:set>
                                    <p:anim calcmode="lin" valueType="num">
                                      <p:cBhvr additive="base">
                                        <p:cTn id="19"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10" end="10"/>
                                            </p:txEl>
                                          </p:spTgt>
                                        </p:tgtEl>
                                        <p:attrNameLst>
                                          <p:attrName>style.visibility</p:attrName>
                                        </p:attrNameLst>
                                      </p:cBhvr>
                                      <p:to>
                                        <p:strVal val="visible"/>
                                      </p:to>
                                    </p:set>
                                    <p:anim calcmode="lin" valueType="num">
                                      <p:cBhvr additive="base">
                                        <p:cTn id="25" dur="500" fill="hold"/>
                                        <p:tgtEl>
                                          <p:spTgt spid="9219">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10" end="10"/>
                                            </p:txEl>
                                          </p:spTgt>
                                        </p:tgtEl>
                                        <p:attrNameLst>
                                          <p:attrName>ppt_y</p:attrName>
                                        </p:attrNameLst>
                                      </p:cBhvr>
                                      <p:tavLst>
                                        <p:tav tm="0">
                                          <p:val>
                                            <p:strVal val="1+#ppt_h/2"/>
                                          </p:val>
                                        </p:tav>
                                        <p:tav tm="100000">
                                          <p:val>
                                            <p:strVal val="#ppt_y"/>
                                          </p:val>
                                        </p:tav>
                                      </p:tavLst>
                                    </p:anim>
                                  </p:childTnLst>
                                </p:cTn>
                              </p:par>
                              <p:par>
                                <p:cTn id="27" presetID="27" presetClass="entr" presetSubtype="0" fill="hold" nodeType="withEffect">
                                  <p:stCondLst>
                                    <p:cond delay="0"/>
                                  </p:stCondLst>
                                  <p:iterate type="lt">
                                    <p:tmPct val="50000"/>
                                  </p:iterate>
                                  <p:childTnLst>
                                    <p:set>
                                      <p:cBhvr>
                                        <p:cTn id="28" dur="1" fill="hold">
                                          <p:stCondLst>
                                            <p:cond delay="0"/>
                                          </p:stCondLst>
                                        </p:cTn>
                                        <p:tgtEl>
                                          <p:spTgt spid="9220">
                                            <p:txEl>
                                              <p:pRg st="1" end="1"/>
                                            </p:txEl>
                                          </p:spTgt>
                                        </p:tgtEl>
                                        <p:attrNameLst>
                                          <p:attrName>style.visibility</p:attrName>
                                        </p:attrNameLst>
                                      </p:cBhvr>
                                      <p:to>
                                        <p:strVal val="visible"/>
                                      </p:to>
                                    </p:set>
                                    <p:anim calcmode="discrete" valueType="clr">
                                      <p:cBhvr override="childStyle">
                                        <p:cTn id="29" dur="80"/>
                                        <p:tgtEl>
                                          <p:spTgt spid="922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9220">
                                            <p:txEl>
                                              <p:pRg st="1" end="1"/>
                                            </p:txEl>
                                          </p:spTgt>
                                        </p:tgtEl>
                                        <p:attrNameLst>
                                          <p:attrName>fillcolor</p:attrName>
                                        </p:attrNameLst>
                                      </p:cBhvr>
                                      <p:tavLst>
                                        <p:tav tm="0">
                                          <p:val>
                                            <p:clrVal>
                                              <a:schemeClr val="accent2"/>
                                            </p:clrVal>
                                          </p:val>
                                        </p:tav>
                                        <p:tav tm="50000">
                                          <p:val>
                                            <p:clrVal>
                                              <a:schemeClr val="hlink"/>
                                            </p:clrVal>
                                          </p:val>
                                        </p:tav>
                                      </p:tavLst>
                                    </p:anim>
                                    <p:set>
                                      <p:cBhvr>
                                        <p:cTn id="31" dur="80"/>
                                        <p:tgtEl>
                                          <p:spTgt spid="9220">
                                            <p:txEl>
                                              <p:pRg st="1" end="1"/>
                                            </p:txEl>
                                          </p:spTgt>
                                        </p:tgtEl>
                                        <p:attrNameLst>
                                          <p:attrName>fill.type</p:attrName>
                                        </p:attrNameLst>
                                      </p:cBhvr>
                                      <p:to>
                                        <p:strVal val="solid"/>
                                      </p:to>
                                    </p:set>
                                  </p:childTnLst>
                                </p:cTn>
                              </p:par>
                              <p:par>
                                <p:cTn id="32" presetID="27" presetClass="entr" presetSubtype="0" fill="hold" nodeType="withEffect">
                                  <p:stCondLst>
                                    <p:cond delay="0"/>
                                  </p:stCondLst>
                                  <p:iterate type="lt">
                                    <p:tmPct val="50000"/>
                                  </p:iterate>
                                  <p:childTnLst>
                                    <p:set>
                                      <p:cBhvr>
                                        <p:cTn id="33" dur="1" fill="hold">
                                          <p:stCondLst>
                                            <p:cond delay="0"/>
                                          </p:stCondLst>
                                        </p:cTn>
                                        <p:tgtEl>
                                          <p:spTgt spid="9220">
                                            <p:txEl>
                                              <p:pRg st="3" end="3"/>
                                            </p:txEl>
                                          </p:spTgt>
                                        </p:tgtEl>
                                        <p:attrNameLst>
                                          <p:attrName>style.visibility</p:attrName>
                                        </p:attrNameLst>
                                      </p:cBhvr>
                                      <p:to>
                                        <p:strVal val="visible"/>
                                      </p:to>
                                    </p:set>
                                    <p:anim calcmode="discrete" valueType="clr">
                                      <p:cBhvr override="childStyle">
                                        <p:cTn id="34" dur="80"/>
                                        <p:tgtEl>
                                          <p:spTgt spid="9220">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9220">
                                            <p:txEl>
                                              <p:pRg st="3" end="3"/>
                                            </p:txEl>
                                          </p:spTgt>
                                        </p:tgtEl>
                                        <p:attrNameLst>
                                          <p:attrName>fillcolor</p:attrName>
                                        </p:attrNameLst>
                                      </p:cBhvr>
                                      <p:tavLst>
                                        <p:tav tm="0">
                                          <p:val>
                                            <p:clrVal>
                                              <a:schemeClr val="accent2"/>
                                            </p:clrVal>
                                          </p:val>
                                        </p:tav>
                                        <p:tav tm="50000">
                                          <p:val>
                                            <p:clrVal>
                                              <a:schemeClr val="hlink"/>
                                            </p:clrVal>
                                          </p:val>
                                        </p:tav>
                                      </p:tavLst>
                                    </p:anim>
                                    <p:set>
                                      <p:cBhvr>
                                        <p:cTn id="36" dur="80"/>
                                        <p:tgtEl>
                                          <p:spTgt spid="9220">
                                            <p:txEl>
                                              <p:pRg st="3" end="3"/>
                                            </p:txEl>
                                          </p:spTgt>
                                        </p:tgtEl>
                                        <p:attrNameLst>
                                          <p:attrName>fill.type</p:attrName>
                                        </p:attrNameLst>
                                      </p:cBhvr>
                                      <p:to>
                                        <p:strVal val="solid"/>
                                      </p:to>
                                    </p:set>
                                  </p:childTnLst>
                                </p:cTn>
                              </p:par>
                              <p:par>
                                <p:cTn id="37" presetID="27" presetClass="entr" presetSubtype="0" fill="hold" nodeType="withEffect">
                                  <p:stCondLst>
                                    <p:cond delay="0"/>
                                  </p:stCondLst>
                                  <p:iterate type="lt">
                                    <p:tmPct val="50000"/>
                                  </p:iterate>
                                  <p:childTnLst>
                                    <p:set>
                                      <p:cBhvr>
                                        <p:cTn id="38" dur="1" fill="hold">
                                          <p:stCondLst>
                                            <p:cond delay="0"/>
                                          </p:stCondLst>
                                        </p:cTn>
                                        <p:tgtEl>
                                          <p:spTgt spid="9220">
                                            <p:txEl>
                                              <p:pRg st="0" end="0"/>
                                            </p:txEl>
                                          </p:spTgt>
                                        </p:tgtEl>
                                        <p:attrNameLst>
                                          <p:attrName>style.visibility</p:attrName>
                                        </p:attrNameLst>
                                      </p:cBhvr>
                                      <p:to>
                                        <p:strVal val="visible"/>
                                      </p:to>
                                    </p:set>
                                    <p:anim calcmode="discrete" valueType="clr">
                                      <p:cBhvr override="childStyle">
                                        <p:cTn id="39" dur="80"/>
                                        <p:tgtEl>
                                          <p:spTgt spid="922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9220">
                                            <p:txEl>
                                              <p:pRg st="0" end="0"/>
                                            </p:txEl>
                                          </p:spTgt>
                                        </p:tgtEl>
                                        <p:attrNameLst>
                                          <p:attrName>fillcolor</p:attrName>
                                        </p:attrNameLst>
                                      </p:cBhvr>
                                      <p:tavLst>
                                        <p:tav tm="0">
                                          <p:val>
                                            <p:clrVal>
                                              <a:schemeClr val="accent2"/>
                                            </p:clrVal>
                                          </p:val>
                                        </p:tav>
                                        <p:tav tm="50000">
                                          <p:val>
                                            <p:clrVal>
                                              <a:schemeClr val="hlink"/>
                                            </p:clrVal>
                                          </p:val>
                                        </p:tav>
                                      </p:tavLst>
                                    </p:anim>
                                    <p:set>
                                      <p:cBhvr>
                                        <p:cTn id="41" dur="80"/>
                                        <p:tgtEl>
                                          <p:spTgt spid="9220">
                                            <p:txEl>
                                              <p:pRg st="0" end="0"/>
                                            </p:txEl>
                                          </p:spTgt>
                                        </p:tgtEl>
                                        <p:attrNameLst>
                                          <p:attrName>fill.type</p:attrName>
                                        </p:attrNameLst>
                                      </p:cBhvr>
                                      <p:to>
                                        <p:strVal val="solid"/>
                                      </p:to>
                                    </p:set>
                                  </p:childTnLst>
                                </p:cTn>
                              </p:par>
                              <p:par>
                                <p:cTn id="42" presetID="15" presetClass="entr" presetSubtype="0" fill="hold" nodeType="withEffect">
                                  <p:stCondLst>
                                    <p:cond delay="0"/>
                                  </p:stCondLst>
                                  <p:childTnLst>
                                    <p:set>
                                      <p:cBhvr>
                                        <p:cTn id="43" dur="1" fill="hold">
                                          <p:stCondLst>
                                            <p:cond delay="0"/>
                                          </p:stCondLst>
                                        </p:cTn>
                                        <p:tgtEl>
                                          <p:spTgt spid="9220">
                                            <p:txEl>
                                              <p:pRg st="4" end="4"/>
                                            </p:txEl>
                                          </p:spTgt>
                                        </p:tgtEl>
                                        <p:attrNameLst>
                                          <p:attrName>style.visibility</p:attrName>
                                        </p:attrNameLst>
                                      </p:cBhvr>
                                      <p:to>
                                        <p:strVal val="visible"/>
                                      </p:to>
                                    </p:set>
                                    <p:anim calcmode="lin" valueType="num">
                                      <p:cBhvr>
                                        <p:cTn id="44" dur="1000" fill="hold"/>
                                        <p:tgtEl>
                                          <p:spTgt spid="9220">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9220">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9220">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9220">
                                            <p:txEl>
                                              <p:pRg st="4" end="4"/>
                                            </p:txEl>
                                          </p:spTgt>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nodeType="withEffect">
                                  <p:stCondLst>
                                    <p:cond delay="0"/>
                                  </p:stCondLst>
                                  <p:childTnLst>
                                    <p:set>
                                      <p:cBhvr>
                                        <p:cTn id="49" dur="1" fill="hold">
                                          <p:stCondLst>
                                            <p:cond delay="0"/>
                                          </p:stCondLst>
                                        </p:cTn>
                                        <p:tgtEl>
                                          <p:spTgt spid="9220">
                                            <p:txEl>
                                              <p:pRg st="6" end="6"/>
                                            </p:txEl>
                                          </p:spTgt>
                                        </p:tgtEl>
                                        <p:attrNameLst>
                                          <p:attrName>style.visibility</p:attrName>
                                        </p:attrNameLst>
                                      </p:cBhvr>
                                      <p:to>
                                        <p:strVal val="visible"/>
                                      </p:to>
                                    </p:set>
                                    <p:anim calcmode="lin" valueType="num">
                                      <p:cBhvr>
                                        <p:cTn id="50" dur="1000" fill="hold"/>
                                        <p:tgtEl>
                                          <p:spTgt spid="9220">
                                            <p:txEl>
                                              <p:pRg st="6" end="6"/>
                                            </p:txEl>
                                          </p:spTgt>
                                        </p:tgtEl>
                                        <p:attrNameLst>
                                          <p:attrName>ppt_w</p:attrName>
                                        </p:attrNameLst>
                                      </p:cBhvr>
                                      <p:tavLst>
                                        <p:tav tm="0">
                                          <p:val>
                                            <p:fltVal val="0"/>
                                          </p:val>
                                        </p:tav>
                                        <p:tav tm="100000">
                                          <p:val>
                                            <p:strVal val="#ppt_w"/>
                                          </p:val>
                                        </p:tav>
                                      </p:tavLst>
                                    </p:anim>
                                    <p:anim calcmode="lin" valueType="num">
                                      <p:cBhvr>
                                        <p:cTn id="51" dur="1000" fill="hold"/>
                                        <p:tgtEl>
                                          <p:spTgt spid="9220">
                                            <p:txEl>
                                              <p:pRg st="6" end="6"/>
                                            </p:txEl>
                                          </p:spTgt>
                                        </p:tgtEl>
                                        <p:attrNameLst>
                                          <p:attrName>ppt_h</p:attrName>
                                        </p:attrNameLst>
                                      </p:cBhvr>
                                      <p:tavLst>
                                        <p:tav tm="0">
                                          <p:val>
                                            <p:fltVal val="0"/>
                                          </p:val>
                                        </p:tav>
                                        <p:tav tm="100000">
                                          <p:val>
                                            <p:strVal val="#ppt_h"/>
                                          </p:val>
                                        </p:tav>
                                      </p:tavLst>
                                    </p:anim>
                                    <p:anim calcmode="lin" valueType="num">
                                      <p:cBhvr>
                                        <p:cTn id="52" dur="1000" fill="hold"/>
                                        <p:tgtEl>
                                          <p:spTgt spid="9220">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9220">
                                            <p:txEl>
                                              <p:pRg st="6" end="6"/>
                                            </p:txEl>
                                          </p:spTgt>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nodeType="withEffect">
                                  <p:stCondLst>
                                    <p:cond delay="0"/>
                                  </p:stCondLst>
                                  <p:childTnLst>
                                    <p:set>
                                      <p:cBhvr>
                                        <p:cTn id="55" dur="1" fill="hold">
                                          <p:stCondLst>
                                            <p:cond delay="0"/>
                                          </p:stCondLst>
                                        </p:cTn>
                                        <p:tgtEl>
                                          <p:spTgt spid="9220">
                                            <p:txEl>
                                              <p:pRg st="7" end="7"/>
                                            </p:txEl>
                                          </p:spTgt>
                                        </p:tgtEl>
                                        <p:attrNameLst>
                                          <p:attrName>style.visibility</p:attrName>
                                        </p:attrNameLst>
                                      </p:cBhvr>
                                      <p:to>
                                        <p:strVal val="visible"/>
                                      </p:to>
                                    </p:set>
                                    <p:anim calcmode="lin" valueType="num">
                                      <p:cBhvr>
                                        <p:cTn id="56" dur="1000" fill="hold"/>
                                        <p:tgtEl>
                                          <p:spTgt spid="9220">
                                            <p:txEl>
                                              <p:pRg st="7" end="7"/>
                                            </p:txEl>
                                          </p:spTgt>
                                        </p:tgtEl>
                                        <p:attrNameLst>
                                          <p:attrName>ppt_w</p:attrName>
                                        </p:attrNameLst>
                                      </p:cBhvr>
                                      <p:tavLst>
                                        <p:tav tm="0">
                                          <p:val>
                                            <p:fltVal val="0"/>
                                          </p:val>
                                        </p:tav>
                                        <p:tav tm="100000">
                                          <p:val>
                                            <p:strVal val="#ppt_w"/>
                                          </p:val>
                                        </p:tav>
                                      </p:tavLst>
                                    </p:anim>
                                    <p:anim calcmode="lin" valueType="num">
                                      <p:cBhvr>
                                        <p:cTn id="57" dur="1000" fill="hold"/>
                                        <p:tgtEl>
                                          <p:spTgt spid="9220">
                                            <p:txEl>
                                              <p:pRg st="7" end="7"/>
                                            </p:txEl>
                                          </p:spTgt>
                                        </p:tgtEl>
                                        <p:attrNameLst>
                                          <p:attrName>ppt_h</p:attrName>
                                        </p:attrNameLst>
                                      </p:cBhvr>
                                      <p:tavLst>
                                        <p:tav tm="0">
                                          <p:val>
                                            <p:fltVal val="0"/>
                                          </p:val>
                                        </p:tav>
                                        <p:tav tm="100000">
                                          <p:val>
                                            <p:strVal val="#ppt_h"/>
                                          </p:val>
                                        </p:tav>
                                      </p:tavLst>
                                    </p:anim>
                                    <p:anim calcmode="lin" valueType="num">
                                      <p:cBhvr>
                                        <p:cTn id="58" dur="1000" fill="hold"/>
                                        <p:tgtEl>
                                          <p:spTgt spid="9220">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9220">
                                            <p:txEl>
                                              <p:pRg st="7" end="7"/>
                                            </p:txEl>
                                          </p:spTgt>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nodeType="withEffect">
                                  <p:stCondLst>
                                    <p:cond delay="0"/>
                                  </p:stCondLst>
                                  <p:childTnLst>
                                    <p:set>
                                      <p:cBhvr>
                                        <p:cTn id="61" dur="1" fill="hold">
                                          <p:stCondLst>
                                            <p:cond delay="0"/>
                                          </p:stCondLst>
                                        </p:cTn>
                                        <p:tgtEl>
                                          <p:spTgt spid="9220">
                                            <p:txEl>
                                              <p:pRg st="9" end="9"/>
                                            </p:txEl>
                                          </p:spTgt>
                                        </p:tgtEl>
                                        <p:attrNameLst>
                                          <p:attrName>style.visibility</p:attrName>
                                        </p:attrNameLst>
                                      </p:cBhvr>
                                      <p:to>
                                        <p:strVal val="visible"/>
                                      </p:to>
                                    </p:set>
                                    <p:anim calcmode="lin" valueType="num">
                                      <p:cBhvr>
                                        <p:cTn id="62" dur="1000" fill="hold"/>
                                        <p:tgtEl>
                                          <p:spTgt spid="9220">
                                            <p:txEl>
                                              <p:pRg st="9" end="9"/>
                                            </p:txEl>
                                          </p:spTgt>
                                        </p:tgtEl>
                                        <p:attrNameLst>
                                          <p:attrName>ppt_w</p:attrName>
                                        </p:attrNameLst>
                                      </p:cBhvr>
                                      <p:tavLst>
                                        <p:tav tm="0">
                                          <p:val>
                                            <p:fltVal val="0"/>
                                          </p:val>
                                        </p:tav>
                                        <p:tav tm="100000">
                                          <p:val>
                                            <p:strVal val="#ppt_w"/>
                                          </p:val>
                                        </p:tav>
                                      </p:tavLst>
                                    </p:anim>
                                    <p:anim calcmode="lin" valueType="num">
                                      <p:cBhvr>
                                        <p:cTn id="63" dur="1000" fill="hold"/>
                                        <p:tgtEl>
                                          <p:spTgt spid="9220">
                                            <p:txEl>
                                              <p:pRg st="9" end="9"/>
                                            </p:txEl>
                                          </p:spTgt>
                                        </p:tgtEl>
                                        <p:attrNameLst>
                                          <p:attrName>ppt_h</p:attrName>
                                        </p:attrNameLst>
                                      </p:cBhvr>
                                      <p:tavLst>
                                        <p:tav tm="0">
                                          <p:val>
                                            <p:fltVal val="0"/>
                                          </p:val>
                                        </p:tav>
                                        <p:tav tm="100000">
                                          <p:val>
                                            <p:strVal val="#ppt_h"/>
                                          </p:val>
                                        </p:tav>
                                      </p:tavLst>
                                    </p:anim>
                                    <p:anim calcmode="lin" valueType="num">
                                      <p:cBhvr>
                                        <p:cTn id="64" dur="1000" fill="hold"/>
                                        <p:tgtEl>
                                          <p:spTgt spid="9220">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9220">
                                            <p:txEl>
                                              <p:pRg st="9" end="9"/>
                                            </p:txEl>
                                          </p:spTgt>
                                        </p:tgtEl>
                                        <p:attrNameLst>
                                          <p:attrName>ppt_y</p:attrName>
                                        </p:attrNameLst>
                                      </p:cBhvr>
                                      <p:tavLst>
                                        <p:tav tm="0" fmla="#ppt_y+(sin(-2*pi*(1-$))*-#ppt_x+cos(-2*pi*(1-$))*(1-#ppt_y))*(1-$)">
                                          <p:val>
                                            <p:fltVal val="0"/>
                                          </p:val>
                                        </p:tav>
                                        <p:tav tm="100000">
                                          <p:val>
                                            <p:fltVal val="1"/>
                                          </p:val>
                                        </p:tav>
                                      </p:tavLst>
                                    </p:anim>
                                  </p:childTnLst>
                                </p:cTn>
                              </p:par>
                              <p:par>
                                <p:cTn id="66" presetID="27" presetClass="entr" presetSubtype="0" fill="hold" nodeType="withEffect">
                                  <p:stCondLst>
                                    <p:cond delay="0"/>
                                  </p:stCondLst>
                                  <p:iterate type="lt">
                                    <p:tmPct val="50000"/>
                                  </p:iterate>
                                  <p:childTnLst>
                                    <p:set>
                                      <p:cBhvr>
                                        <p:cTn id="67" dur="1" fill="hold">
                                          <p:stCondLst>
                                            <p:cond delay="0"/>
                                          </p:stCondLst>
                                        </p:cTn>
                                        <p:tgtEl>
                                          <p:spTgt spid="9220">
                                            <p:txEl>
                                              <p:pRg st="10" end="10"/>
                                            </p:txEl>
                                          </p:spTgt>
                                        </p:tgtEl>
                                        <p:attrNameLst>
                                          <p:attrName>style.visibility</p:attrName>
                                        </p:attrNameLst>
                                      </p:cBhvr>
                                      <p:to>
                                        <p:strVal val="visible"/>
                                      </p:to>
                                    </p:set>
                                    <p:anim calcmode="discrete" valueType="clr">
                                      <p:cBhvr override="childStyle">
                                        <p:cTn id="68" dur="80"/>
                                        <p:tgtEl>
                                          <p:spTgt spid="9220">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9220">
                                            <p:txEl>
                                              <p:pRg st="10" end="10"/>
                                            </p:txEl>
                                          </p:spTgt>
                                        </p:tgtEl>
                                        <p:attrNameLst>
                                          <p:attrName>fillcolor</p:attrName>
                                        </p:attrNameLst>
                                      </p:cBhvr>
                                      <p:tavLst>
                                        <p:tav tm="0">
                                          <p:val>
                                            <p:clrVal>
                                              <a:schemeClr val="accent2"/>
                                            </p:clrVal>
                                          </p:val>
                                        </p:tav>
                                        <p:tav tm="50000">
                                          <p:val>
                                            <p:clrVal>
                                              <a:schemeClr val="hlink"/>
                                            </p:clrVal>
                                          </p:val>
                                        </p:tav>
                                      </p:tavLst>
                                    </p:anim>
                                    <p:set>
                                      <p:cBhvr>
                                        <p:cTn id="70" dur="80"/>
                                        <p:tgtEl>
                                          <p:spTgt spid="9220">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a:extLst>
              <a:ext uri="{FF2B5EF4-FFF2-40B4-BE49-F238E27FC236}">
                <a16:creationId xmlns:a16="http://schemas.microsoft.com/office/drawing/2014/main" id="{25138911-35A8-8044-BF38-14B5F06BB892}"/>
              </a:ext>
            </a:extLst>
          </p:cNvPr>
          <p:cNvPicPr>
            <a:picLocks noChangeAspect="1" noChangeArrowheads="1"/>
          </p:cNvPicPr>
          <p:nvPr/>
        </p:nvPicPr>
        <p:blipFill>
          <a:blip r:embed="rId2">
            <a:lum contrast="-72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2" name="Rectangle 2">
            <a:extLst>
              <a:ext uri="{FF2B5EF4-FFF2-40B4-BE49-F238E27FC236}">
                <a16:creationId xmlns:a16="http://schemas.microsoft.com/office/drawing/2014/main" id="{BCF0BFD4-609D-F240-AACB-3A9ED0EBB786}"/>
              </a:ext>
            </a:extLst>
          </p:cNvPr>
          <p:cNvSpPr>
            <a:spLocks noGrp="1" noChangeArrowheads="1"/>
          </p:cNvSpPr>
          <p:nvPr>
            <p:ph type="title"/>
          </p:nvPr>
        </p:nvSpPr>
        <p:spPr>
          <a:xfrm>
            <a:off x="250825" y="274638"/>
            <a:ext cx="8435975" cy="2217737"/>
          </a:xfrm>
        </p:spPr>
        <p:txBody>
          <a:bodyPr/>
          <a:lstStyle/>
          <a:p>
            <a:pPr algn="l"/>
            <a:r>
              <a:rPr lang="en-GB" altLang="en-US" sz="2400">
                <a:solidFill>
                  <a:srgbClr val="FFFF00"/>
                </a:solidFill>
                <a:latin typeface="Comic Sans MS" panose="030F0902030302020204" pitchFamily="66" charset="0"/>
              </a:rPr>
              <a:t>“Oherwydd i mi wrthod cyfarfod  a Gary fy “ffrind ystafell sgwrsio”.</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‘Nawr mae’n bygwth ysgrifennu pethau cas amdanaf. </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							 </a:t>
            </a:r>
            <a:r>
              <a:rPr lang="en-GB" altLang="en-US" sz="2000">
                <a:solidFill>
                  <a:srgbClr val="FFFF00"/>
                </a:solidFill>
                <a:latin typeface="Comic Sans MS" panose="030F0902030302020204" pitchFamily="66" charset="0"/>
              </a:rPr>
              <a:t>Lowri, oed 11</a:t>
            </a:r>
            <a:r>
              <a:rPr lang="en-GB" altLang="en-US" sz="2400">
                <a:solidFill>
                  <a:srgbClr val="FFFF00"/>
                </a:solidFill>
                <a:latin typeface="Comic Sans MS" panose="030F0902030302020204" pitchFamily="66" charset="0"/>
              </a:rPr>
              <a:t> </a:t>
            </a:r>
            <a:br>
              <a:rPr lang="en-GB" altLang="en-US" sz="2400">
                <a:solidFill>
                  <a:srgbClr val="FFFF00"/>
                </a:solidFill>
                <a:latin typeface="Comic Sans MS" panose="030F0902030302020204" pitchFamily="66" charset="0"/>
              </a:rPr>
            </a:br>
            <a:r>
              <a:rPr lang="en-GB" altLang="en-US" sz="2400">
                <a:solidFill>
                  <a:schemeClr val="tx1"/>
                </a:solidFill>
                <a:latin typeface="Comic Sans MS" panose="030F0902030302020204" pitchFamily="66" charset="0"/>
              </a:rPr>
              <a:t>Beth ddylwn ei wneud?</a:t>
            </a:r>
            <a:br>
              <a:rPr lang="en-GB" altLang="en-US" sz="2400">
                <a:solidFill>
                  <a:schemeClr val="tx1"/>
                </a:solidFill>
                <a:latin typeface="Comic Sans MS" panose="030F0902030302020204" pitchFamily="66" charset="0"/>
              </a:rPr>
            </a:br>
            <a:endParaRPr lang="en-GB" altLang="en-US" sz="2400">
              <a:solidFill>
                <a:schemeClr val="tx1"/>
              </a:solidFill>
              <a:latin typeface="Comic Sans MS" panose="030F0902030302020204" pitchFamily="66" charset="0"/>
            </a:endParaRPr>
          </a:p>
        </p:txBody>
      </p:sp>
      <p:sp>
        <p:nvSpPr>
          <p:cNvPr id="10243" name="Rectangle 3">
            <a:extLst>
              <a:ext uri="{FF2B5EF4-FFF2-40B4-BE49-F238E27FC236}">
                <a16:creationId xmlns:a16="http://schemas.microsoft.com/office/drawing/2014/main" id="{83B8999C-B35C-8442-97C1-E1C04101AFCB}"/>
              </a:ext>
            </a:extLst>
          </p:cNvPr>
          <p:cNvSpPr>
            <a:spLocks noGrp="1" noChangeArrowheads="1"/>
          </p:cNvSpPr>
          <p:nvPr>
            <p:ph type="body" idx="1"/>
          </p:nvPr>
        </p:nvSpPr>
        <p:spPr>
          <a:xfrm>
            <a:off x="250825" y="2133600"/>
            <a:ext cx="4105275" cy="4319588"/>
          </a:xfrm>
        </p:spPr>
        <p:txBody>
          <a:bodyPr/>
          <a:lstStyle/>
          <a:p>
            <a:pPr marL="609600" indent="-609600">
              <a:lnSpc>
                <a:spcPct val="80000"/>
              </a:lnSpc>
              <a:buFontTx/>
              <a:buNone/>
            </a:pPr>
            <a:endParaRPr lang="en-GB" altLang="en-US" sz="2000">
              <a:solidFill>
                <a:srgbClr val="FFFF00"/>
              </a:solidFill>
            </a:endParaRPr>
          </a:p>
          <a:p>
            <a:pPr marL="609600" indent="-609600">
              <a:lnSpc>
                <a:spcPct val="80000"/>
              </a:lnSpc>
              <a:buFontTx/>
              <a:buAutoNum type="arabicPeriod"/>
            </a:pPr>
            <a:r>
              <a:rPr lang="en-GB" altLang="en-US" sz="2000">
                <a:solidFill>
                  <a:srgbClr val="FFFF00"/>
                </a:solidFill>
                <a:latin typeface="Comic Sans MS" panose="030F0902030302020204" pitchFamily="66" charset="0"/>
              </a:rPr>
              <a:t>Peidio dweud wrth rhywun arall</a:t>
            </a:r>
          </a:p>
          <a:p>
            <a:pPr marL="609600" indent="-609600">
              <a:lnSpc>
                <a:spcPct val="80000"/>
              </a:lnSpc>
              <a:buFontTx/>
              <a:buAutoNum type="arabicPeriod"/>
            </a:pPr>
            <a:endParaRPr lang="en-GB" altLang="en-US" sz="2000">
              <a:solidFill>
                <a:srgbClr val="FFFF00"/>
              </a:solidFill>
              <a:latin typeface="Comic Sans MS" panose="030F0902030302020204" pitchFamily="66" charset="0"/>
            </a:endParaRPr>
          </a:p>
          <a:p>
            <a:pPr marL="609600" indent="-609600">
              <a:lnSpc>
                <a:spcPct val="80000"/>
              </a:lnSpc>
              <a:buFontTx/>
              <a:buAutoNum type="arabicPeriod"/>
            </a:pPr>
            <a:r>
              <a:rPr lang="en-GB" altLang="en-US" sz="2000">
                <a:solidFill>
                  <a:srgbClr val="FFFF00"/>
                </a:solidFill>
                <a:latin typeface="Comic Sans MS" panose="030F0902030302020204" pitchFamily="66" charset="0"/>
              </a:rPr>
              <a:t>Cadw’r neges a’i riportio </a:t>
            </a:r>
          </a:p>
          <a:p>
            <a:pPr marL="609600" indent="-609600">
              <a:lnSpc>
                <a:spcPct val="80000"/>
              </a:lnSpc>
              <a:buFontTx/>
              <a:buAutoNum type="arabicPeriod"/>
            </a:pPr>
            <a:endParaRPr lang="en-GB" altLang="en-US" sz="2000">
              <a:solidFill>
                <a:srgbClr val="FFFF00"/>
              </a:solidFill>
              <a:latin typeface="Comic Sans MS" panose="030F0902030302020204" pitchFamily="66" charset="0"/>
            </a:endParaRPr>
          </a:p>
          <a:p>
            <a:pPr marL="609600" indent="-609600">
              <a:lnSpc>
                <a:spcPct val="80000"/>
              </a:lnSpc>
              <a:buFontTx/>
              <a:buAutoNum type="arabicPeriod"/>
            </a:pPr>
            <a:endParaRPr lang="en-GB" altLang="en-US" sz="2000">
              <a:solidFill>
                <a:srgbClr val="FFFF00"/>
              </a:solidFill>
              <a:latin typeface="Comic Sans MS" panose="030F0902030302020204" pitchFamily="66" charset="0"/>
            </a:endParaRPr>
          </a:p>
          <a:p>
            <a:pPr marL="609600" indent="-609600">
              <a:lnSpc>
                <a:spcPct val="80000"/>
              </a:lnSpc>
              <a:buFontTx/>
              <a:buAutoNum type="arabicPeriod"/>
            </a:pPr>
            <a:r>
              <a:rPr lang="en-GB" altLang="en-US" sz="2000">
                <a:solidFill>
                  <a:srgbClr val="FFFF00"/>
                </a:solidFill>
                <a:latin typeface="Comic Sans MS" panose="030F0902030302020204" pitchFamily="66" charset="0"/>
              </a:rPr>
              <a:t>Cytuno i gyfarfod er mwyn ei rwystro rhag gwireddu ei fygythiad</a:t>
            </a:r>
          </a:p>
          <a:p>
            <a:pPr marL="609600" indent="-609600">
              <a:lnSpc>
                <a:spcPct val="80000"/>
              </a:lnSpc>
              <a:buFontTx/>
              <a:buAutoNum type="arabicPeriod"/>
            </a:pPr>
            <a:endParaRPr lang="en-GB" altLang="en-US" sz="2000">
              <a:solidFill>
                <a:srgbClr val="FFFF00"/>
              </a:solidFill>
              <a:latin typeface="Comic Sans MS" panose="030F0902030302020204" pitchFamily="66" charset="0"/>
            </a:endParaRPr>
          </a:p>
          <a:p>
            <a:pPr marL="609600" indent="-609600">
              <a:lnSpc>
                <a:spcPct val="80000"/>
              </a:lnSpc>
              <a:buFontTx/>
              <a:buAutoNum type="arabicPeriod"/>
            </a:pPr>
            <a:r>
              <a:rPr lang="en-GB" altLang="en-US" sz="2000">
                <a:solidFill>
                  <a:srgbClr val="FFFF00"/>
                </a:solidFill>
                <a:latin typeface="Comic Sans MS" panose="030F0902030302020204" pitchFamily="66" charset="0"/>
              </a:rPr>
              <a:t>Trafodwch gydag oedolyn yr ydych yn ymddired ynddi</a:t>
            </a:r>
            <a:r>
              <a:rPr lang="en-GB" altLang="en-US" sz="2000"/>
              <a:t> </a:t>
            </a:r>
          </a:p>
        </p:txBody>
      </p:sp>
      <p:sp>
        <p:nvSpPr>
          <p:cNvPr id="10244" name="Text Box 4">
            <a:extLst>
              <a:ext uri="{FF2B5EF4-FFF2-40B4-BE49-F238E27FC236}">
                <a16:creationId xmlns:a16="http://schemas.microsoft.com/office/drawing/2014/main" id="{9A7991FA-CD50-4745-A7AF-3ECBA09D43B0}"/>
              </a:ext>
            </a:extLst>
          </p:cNvPr>
          <p:cNvSpPr txBox="1">
            <a:spLocks noChangeArrowheads="1"/>
          </p:cNvSpPr>
          <p:nvPr/>
        </p:nvSpPr>
        <p:spPr bwMode="auto">
          <a:xfrm>
            <a:off x="4643438" y="2060575"/>
            <a:ext cx="3889375" cy="550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b="1">
                <a:solidFill>
                  <a:srgbClr val="FF0000"/>
                </a:solidFill>
                <a:latin typeface="Comic Sans MS" panose="030F0902030302020204" pitchFamily="66" charset="0"/>
              </a:rPr>
              <a:t>Cyngor gawel</a:t>
            </a:r>
          </a:p>
          <a:p>
            <a:pPr>
              <a:spcBef>
                <a:spcPct val="50000"/>
              </a:spcBef>
            </a:pPr>
            <a:r>
              <a:rPr lang="en-GB" altLang="en-US" b="1">
                <a:solidFill>
                  <a:srgbClr val="FF0000"/>
                </a:solidFill>
                <a:latin typeface="Comic Sans MS" panose="030F0902030302020204" pitchFamily="66" charset="0"/>
              </a:rPr>
              <a:t>	mae bygwth rhywun yn torri’r gyfraith</a:t>
            </a:r>
          </a:p>
          <a:p>
            <a:pPr>
              <a:spcBef>
                <a:spcPct val="50000"/>
              </a:spcBef>
            </a:pPr>
            <a:r>
              <a:rPr lang="en-GB" altLang="en-US" b="1">
                <a:solidFill>
                  <a:srgbClr val="66FF33"/>
                </a:solidFill>
                <a:latin typeface="Comic Sans MS" panose="030F0902030302020204" pitchFamily="66" charset="0"/>
              </a:rPr>
              <a:t>Cyngor da</a:t>
            </a:r>
          </a:p>
          <a:p>
            <a:pPr>
              <a:spcBef>
                <a:spcPct val="50000"/>
              </a:spcBef>
            </a:pPr>
            <a:r>
              <a:rPr lang="en-GB" altLang="en-US" b="1">
                <a:solidFill>
                  <a:srgbClr val="66FF33"/>
                </a:solidFill>
                <a:latin typeface="Comic Sans MS" panose="030F0902030302020204" pitchFamily="66" charset="0"/>
              </a:rPr>
              <a:t>	riportio i’r heddlu</a:t>
            </a:r>
          </a:p>
          <a:p>
            <a:pPr>
              <a:spcBef>
                <a:spcPct val="50000"/>
              </a:spcBef>
            </a:pPr>
            <a:endParaRPr lang="en-GB" altLang="en-US" sz="800" b="1">
              <a:solidFill>
                <a:srgbClr val="66FF33"/>
              </a:solidFill>
              <a:latin typeface="Comic Sans MS" panose="030F0902030302020204" pitchFamily="66" charset="0"/>
            </a:endParaRPr>
          </a:p>
          <a:p>
            <a:pPr>
              <a:spcBef>
                <a:spcPct val="50000"/>
              </a:spcBef>
            </a:pPr>
            <a:r>
              <a:rPr lang="en-GB" altLang="en-US" b="1">
                <a:solidFill>
                  <a:srgbClr val="FF0000"/>
                </a:solidFill>
                <a:latin typeface="Comic Sans MS" panose="030F0902030302020204" pitchFamily="66" charset="0"/>
              </a:rPr>
              <a:t>Cyngor gwael</a:t>
            </a:r>
          </a:p>
          <a:p>
            <a:pPr>
              <a:spcBef>
                <a:spcPct val="50000"/>
              </a:spcBef>
            </a:pPr>
            <a:r>
              <a:rPr lang="en-GB" altLang="en-US" b="1">
                <a:solidFill>
                  <a:srgbClr val="FF0000"/>
                </a:solidFill>
                <a:latin typeface="Comic Sans MS" panose="030F0902030302020204" pitchFamily="66" charset="0"/>
              </a:rPr>
              <a:t>	mae bygwth rhywun yn torri’r gyfraith, riportiwch i’r heddlu</a:t>
            </a:r>
          </a:p>
          <a:p>
            <a:pPr>
              <a:spcBef>
                <a:spcPct val="50000"/>
              </a:spcBef>
            </a:pPr>
            <a:r>
              <a:rPr lang="en-GB" altLang="en-US" b="1">
                <a:solidFill>
                  <a:srgbClr val="66FF33"/>
                </a:solidFill>
                <a:latin typeface="Comic Sans MS" panose="030F0902030302020204" pitchFamily="66" charset="0"/>
              </a:rPr>
              <a:t>Cyngor da </a:t>
            </a:r>
          </a:p>
          <a:p>
            <a:pPr>
              <a:spcBef>
                <a:spcPct val="50000"/>
              </a:spcBef>
            </a:pPr>
            <a:r>
              <a:rPr lang="en-GB" altLang="en-US" b="1">
                <a:solidFill>
                  <a:srgbClr val="66FF33"/>
                </a:solidFill>
                <a:latin typeface="Comic Sans MS" panose="030F0902030302020204" pitchFamily="66" charset="0"/>
              </a:rPr>
              <a:t>	trafodwch gydag oedolyn yr ydych yn ymddiried ynddo</a:t>
            </a:r>
          </a:p>
          <a:p>
            <a:pPr>
              <a:spcBef>
                <a:spcPct val="50000"/>
              </a:spcBef>
            </a:pPr>
            <a:endParaRPr lang="en-GB" altLang="en-US" b="1">
              <a:latin typeface="Comic Sans MS" panose="030F0902030302020204" pitchFamily="66" charset="0"/>
            </a:endParaRPr>
          </a:p>
          <a:p>
            <a:pPr>
              <a:spcBef>
                <a:spcPct val="50000"/>
              </a:spcBef>
            </a:pPr>
            <a:endParaRPr lang="en-GB" altLang="en-US"/>
          </a:p>
          <a:p>
            <a:pPr>
              <a:spcBef>
                <a:spcPct val="50000"/>
              </a:spcBef>
            </a:pP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anim calcmode="lin" valueType="num">
                                      <p:cBhvr additive="base">
                                        <p:cTn id="7"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anim calcmode="lin" valueType="num">
                                      <p:cBhvr additive="base">
                                        <p:cTn id="15"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243">
                                            <p:txEl>
                                              <p:pRg st="8" end="8"/>
                                            </p:txEl>
                                          </p:spTgt>
                                        </p:tgtEl>
                                        <p:attrNameLst>
                                          <p:attrName>style.visibility</p:attrName>
                                        </p:attrNameLst>
                                      </p:cBhvr>
                                      <p:to>
                                        <p:strVal val="visible"/>
                                      </p:to>
                                    </p:set>
                                    <p:anim calcmode="lin" valueType="num">
                                      <p:cBhvr additive="base">
                                        <p:cTn id="19"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8" end="8"/>
                                            </p:txEl>
                                          </p:spTgt>
                                        </p:tgtEl>
                                        <p:attrNameLst>
                                          <p:attrName>ppt_y</p:attrName>
                                        </p:attrNameLst>
                                      </p:cBhvr>
                                      <p:tavLst>
                                        <p:tav tm="0">
                                          <p:val>
                                            <p:strVal val="1+#ppt_h/2"/>
                                          </p:val>
                                        </p:tav>
                                        <p:tav tm="100000">
                                          <p:val>
                                            <p:strVal val="#ppt_y"/>
                                          </p:val>
                                        </p:tav>
                                      </p:tavLst>
                                    </p:anim>
                                  </p:childTnLst>
                                </p:cTn>
                              </p:par>
                              <p:par>
                                <p:cTn id="21" presetID="27" presetClass="entr" presetSubtype="0" fill="hold" nodeType="withEffect">
                                  <p:stCondLst>
                                    <p:cond delay="0"/>
                                  </p:stCondLst>
                                  <p:iterate type="lt">
                                    <p:tmPct val="50000"/>
                                  </p:iterate>
                                  <p:childTnLst>
                                    <p:set>
                                      <p:cBhvr>
                                        <p:cTn id="22" dur="1" fill="hold">
                                          <p:stCondLst>
                                            <p:cond delay="0"/>
                                          </p:stCondLst>
                                        </p:cTn>
                                        <p:tgtEl>
                                          <p:spTgt spid="10244">
                                            <p:txEl>
                                              <p:pRg st="1" end="1"/>
                                            </p:txEl>
                                          </p:spTgt>
                                        </p:tgtEl>
                                        <p:attrNameLst>
                                          <p:attrName>style.visibility</p:attrName>
                                        </p:attrNameLst>
                                      </p:cBhvr>
                                      <p:to>
                                        <p:strVal val="visible"/>
                                      </p:to>
                                    </p:set>
                                    <p:anim calcmode="discrete" valueType="clr">
                                      <p:cBhvr override="childStyle">
                                        <p:cTn id="23" dur="80"/>
                                        <p:tgtEl>
                                          <p:spTgt spid="1024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10244">
                                            <p:txEl>
                                              <p:pRg st="1" end="1"/>
                                            </p:txEl>
                                          </p:spTgt>
                                        </p:tgtEl>
                                        <p:attrNameLst>
                                          <p:attrName>fillcolor</p:attrName>
                                        </p:attrNameLst>
                                      </p:cBhvr>
                                      <p:tavLst>
                                        <p:tav tm="0">
                                          <p:val>
                                            <p:clrVal>
                                              <a:schemeClr val="accent2"/>
                                            </p:clrVal>
                                          </p:val>
                                        </p:tav>
                                        <p:tav tm="50000">
                                          <p:val>
                                            <p:clrVal>
                                              <a:schemeClr val="hlink"/>
                                            </p:clrVal>
                                          </p:val>
                                        </p:tav>
                                      </p:tavLst>
                                    </p:anim>
                                    <p:set>
                                      <p:cBhvr>
                                        <p:cTn id="25" dur="80"/>
                                        <p:tgtEl>
                                          <p:spTgt spid="10244">
                                            <p:txEl>
                                              <p:pRg st="1" end="1"/>
                                            </p:txEl>
                                          </p:spTgt>
                                        </p:tgtEl>
                                        <p:attrNameLst>
                                          <p:attrName>fill.type</p:attrName>
                                        </p:attrNameLst>
                                      </p:cBhvr>
                                      <p:to>
                                        <p:strVal val="solid"/>
                                      </p:to>
                                    </p:set>
                                  </p:childTnLst>
                                </p:cTn>
                              </p:par>
                              <p:par>
                                <p:cTn id="26" presetID="27" presetClass="entr" presetSubtype="0" fill="hold" nodeType="withEffect">
                                  <p:stCondLst>
                                    <p:cond delay="0"/>
                                  </p:stCondLst>
                                  <p:iterate type="lt">
                                    <p:tmPct val="50000"/>
                                  </p:iterate>
                                  <p:childTnLst>
                                    <p:set>
                                      <p:cBhvr>
                                        <p:cTn id="27" dur="1" fill="hold">
                                          <p:stCondLst>
                                            <p:cond delay="0"/>
                                          </p:stCondLst>
                                        </p:cTn>
                                        <p:tgtEl>
                                          <p:spTgt spid="10244">
                                            <p:txEl>
                                              <p:pRg st="2" end="2"/>
                                            </p:txEl>
                                          </p:spTgt>
                                        </p:tgtEl>
                                        <p:attrNameLst>
                                          <p:attrName>style.visibility</p:attrName>
                                        </p:attrNameLst>
                                      </p:cBhvr>
                                      <p:to>
                                        <p:strVal val="visible"/>
                                      </p:to>
                                    </p:set>
                                    <p:anim calcmode="discrete" valueType="clr">
                                      <p:cBhvr override="childStyle">
                                        <p:cTn id="28" dur="80"/>
                                        <p:tgtEl>
                                          <p:spTgt spid="1024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0244">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10244">
                                            <p:txEl>
                                              <p:pRg st="2" end="2"/>
                                            </p:txEl>
                                          </p:spTgt>
                                        </p:tgtEl>
                                        <p:attrNameLst>
                                          <p:attrName>fill.type</p:attrName>
                                        </p:attrNameLst>
                                      </p:cBhvr>
                                      <p:to>
                                        <p:strVal val="solid"/>
                                      </p:to>
                                    </p:set>
                                  </p:childTnLst>
                                </p:cTn>
                              </p:par>
                              <p:par>
                                <p:cTn id="31" presetID="27" presetClass="entr" presetSubtype="0" fill="hold" nodeType="withEffect">
                                  <p:stCondLst>
                                    <p:cond delay="0"/>
                                  </p:stCondLst>
                                  <p:iterate type="lt">
                                    <p:tmPct val="50000"/>
                                  </p:iterate>
                                  <p:childTnLst>
                                    <p:set>
                                      <p:cBhvr>
                                        <p:cTn id="32" dur="1" fill="hold">
                                          <p:stCondLst>
                                            <p:cond delay="0"/>
                                          </p:stCondLst>
                                        </p:cTn>
                                        <p:tgtEl>
                                          <p:spTgt spid="10244">
                                            <p:txEl>
                                              <p:pRg st="0" end="0"/>
                                            </p:txEl>
                                          </p:spTgt>
                                        </p:tgtEl>
                                        <p:attrNameLst>
                                          <p:attrName>style.visibility</p:attrName>
                                        </p:attrNameLst>
                                      </p:cBhvr>
                                      <p:to>
                                        <p:strVal val="visible"/>
                                      </p:to>
                                    </p:set>
                                    <p:anim calcmode="discrete" valueType="clr">
                                      <p:cBhvr override="childStyle">
                                        <p:cTn id="33" dur="80"/>
                                        <p:tgtEl>
                                          <p:spTgt spid="1024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0244">
                                            <p:txEl>
                                              <p:pRg st="0" end="0"/>
                                            </p:txEl>
                                          </p:spTgt>
                                        </p:tgtEl>
                                        <p:attrNameLst>
                                          <p:attrName>fillcolor</p:attrName>
                                        </p:attrNameLst>
                                      </p:cBhvr>
                                      <p:tavLst>
                                        <p:tav tm="0">
                                          <p:val>
                                            <p:clrVal>
                                              <a:schemeClr val="accent2"/>
                                            </p:clrVal>
                                          </p:val>
                                        </p:tav>
                                        <p:tav tm="50000">
                                          <p:val>
                                            <p:clrVal>
                                              <a:schemeClr val="hlink"/>
                                            </p:clrVal>
                                          </p:val>
                                        </p:tav>
                                      </p:tavLst>
                                    </p:anim>
                                    <p:set>
                                      <p:cBhvr>
                                        <p:cTn id="35" dur="80"/>
                                        <p:tgtEl>
                                          <p:spTgt spid="10244">
                                            <p:txEl>
                                              <p:pRg st="0" end="0"/>
                                            </p:txEl>
                                          </p:spTgt>
                                        </p:tgtEl>
                                        <p:attrNameLst>
                                          <p:attrName>fill.type</p:attrName>
                                        </p:attrNameLst>
                                      </p:cBhvr>
                                      <p:to>
                                        <p:strVal val="solid"/>
                                      </p:to>
                                    </p:set>
                                  </p:childTnLst>
                                </p:cTn>
                              </p:par>
                              <p:par>
                                <p:cTn id="36" presetID="15" presetClass="entr" presetSubtype="0" fill="hold" nodeType="withEffect">
                                  <p:stCondLst>
                                    <p:cond delay="0"/>
                                  </p:stCondLst>
                                  <p:childTnLst>
                                    <p:set>
                                      <p:cBhvr>
                                        <p:cTn id="37" dur="1" fill="hold">
                                          <p:stCondLst>
                                            <p:cond delay="0"/>
                                          </p:stCondLst>
                                        </p:cTn>
                                        <p:tgtEl>
                                          <p:spTgt spid="10244">
                                            <p:txEl>
                                              <p:pRg st="3" end="3"/>
                                            </p:txEl>
                                          </p:spTgt>
                                        </p:tgtEl>
                                        <p:attrNameLst>
                                          <p:attrName>style.visibility</p:attrName>
                                        </p:attrNameLst>
                                      </p:cBhvr>
                                      <p:to>
                                        <p:strVal val="visible"/>
                                      </p:to>
                                    </p:set>
                                    <p:anim calcmode="lin" valueType="num">
                                      <p:cBhvr>
                                        <p:cTn id="38" dur="1000" fill="hold"/>
                                        <p:tgtEl>
                                          <p:spTgt spid="10244">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10244">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1024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10244">
                                            <p:txEl>
                                              <p:pRg st="3" end="3"/>
                                            </p:txEl>
                                          </p:spTgt>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nodeType="withEffect">
                                  <p:stCondLst>
                                    <p:cond delay="0"/>
                                  </p:stCondLst>
                                  <p:childTnLst>
                                    <p:set>
                                      <p:cBhvr>
                                        <p:cTn id="43" dur="1" fill="hold">
                                          <p:stCondLst>
                                            <p:cond delay="0"/>
                                          </p:stCondLst>
                                        </p:cTn>
                                        <p:tgtEl>
                                          <p:spTgt spid="10244">
                                            <p:txEl>
                                              <p:pRg st="5" end="5"/>
                                            </p:txEl>
                                          </p:spTgt>
                                        </p:tgtEl>
                                        <p:attrNameLst>
                                          <p:attrName>style.visibility</p:attrName>
                                        </p:attrNameLst>
                                      </p:cBhvr>
                                      <p:to>
                                        <p:strVal val="visible"/>
                                      </p:to>
                                    </p:set>
                                    <p:anim calcmode="lin" valueType="num">
                                      <p:cBhvr>
                                        <p:cTn id="44" dur="1000" fill="hold"/>
                                        <p:tgtEl>
                                          <p:spTgt spid="10244">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10244">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10244">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10244">
                                            <p:txEl>
                                              <p:pRg st="5" end="5"/>
                                            </p:txEl>
                                          </p:spTgt>
                                        </p:tgtEl>
                                        <p:attrNameLst>
                                          <p:attrName>ppt_y</p:attrName>
                                        </p:attrNameLst>
                                      </p:cBhvr>
                                      <p:tavLst>
                                        <p:tav tm="0" fmla="#ppt_y+(sin(-2*pi*(1-$))*-#ppt_x+cos(-2*pi*(1-$))*(1-#ppt_y))*(1-$)">
                                          <p:val>
                                            <p:fltVal val="0"/>
                                          </p:val>
                                        </p:tav>
                                        <p:tav tm="100000">
                                          <p:val>
                                            <p:fltVal val="1"/>
                                          </p:val>
                                        </p:tav>
                                      </p:tavLst>
                                    </p:anim>
                                  </p:childTnLst>
                                </p:cTn>
                              </p:par>
                              <p:par>
                                <p:cTn id="48" presetID="27" presetClass="entr" presetSubtype="0" fill="hold" nodeType="withEffect">
                                  <p:stCondLst>
                                    <p:cond delay="0"/>
                                  </p:stCondLst>
                                  <p:iterate type="lt">
                                    <p:tmPct val="50000"/>
                                  </p:iterate>
                                  <p:childTnLst>
                                    <p:set>
                                      <p:cBhvr>
                                        <p:cTn id="49" dur="1" fill="hold">
                                          <p:stCondLst>
                                            <p:cond delay="0"/>
                                          </p:stCondLst>
                                        </p:cTn>
                                        <p:tgtEl>
                                          <p:spTgt spid="10244">
                                            <p:txEl>
                                              <p:pRg st="6" end="6"/>
                                            </p:txEl>
                                          </p:spTgt>
                                        </p:tgtEl>
                                        <p:attrNameLst>
                                          <p:attrName>style.visibility</p:attrName>
                                        </p:attrNameLst>
                                      </p:cBhvr>
                                      <p:to>
                                        <p:strVal val="visible"/>
                                      </p:to>
                                    </p:set>
                                    <p:anim calcmode="discrete" valueType="clr">
                                      <p:cBhvr override="childStyle">
                                        <p:cTn id="50" dur="80"/>
                                        <p:tgtEl>
                                          <p:spTgt spid="10244">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10244">
                                            <p:txEl>
                                              <p:pRg st="6" end="6"/>
                                            </p:txEl>
                                          </p:spTgt>
                                        </p:tgtEl>
                                        <p:attrNameLst>
                                          <p:attrName>fillcolor</p:attrName>
                                        </p:attrNameLst>
                                      </p:cBhvr>
                                      <p:tavLst>
                                        <p:tav tm="0">
                                          <p:val>
                                            <p:clrVal>
                                              <a:schemeClr val="accent2"/>
                                            </p:clrVal>
                                          </p:val>
                                        </p:tav>
                                        <p:tav tm="50000">
                                          <p:val>
                                            <p:clrVal>
                                              <a:schemeClr val="hlink"/>
                                            </p:clrVal>
                                          </p:val>
                                        </p:tav>
                                      </p:tavLst>
                                    </p:anim>
                                    <p:set>
                                      <p:cBhvr>
                                        <p:cTn id="52" dur="80"/>
                                        <p:tgtEl>
                                          <p:spTgt spid="10244">
                                            <p:txEl>
                                              <p:pRg st="6" end="6"/>
                                            </p:txEl>
                                          </p:spTgt>
                                        </p:tgtEl>
                                        <p:attrNameLst>
                                          <p:attrName>fill.type</p:attrName>
                                        </p:attrNameLst>
                                      </p:cBhvr>
                                      <p:to>
                                        <p:strVal val="solid"/>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5" presetClass="entr" presetSubtype="0" fill="hold" nodeType="clickEffect">
                                  <p:stCondLst>
                                    <p:cond delay="0"/>
                                  </p:stCondLst>
                                  <p:childTnLst>
                                    <p:set>
                                      <p:cBhvr>
                                        <p:cTn id="56" dur="1" fill="hold">
                                          <p:stCondLst>
                                            <p:cond delay="0"/>
                                          </p:stCondLst>
                                        </p:cTn>
                                        <p:tgtEl>
                                          <p:spTgt spid="10244">
                                            <p:txEl>
                                              <p:pRg st="7" end="7"/>
                                            </p:txEl>
                                          </p:spTgt>
                                        </p:tgtEl>
                                        <p:attrNameLst>
                                          <p:attrName>style.visibility</p:attrName>
                                        </p:attrNameLst>
                                      </p:cBhvr>
                                      <p:to>
                                        <p:strVal val="visible"/>
                                      </p:to>
                                    </p:set>
                                    <p:anim calcmode="lin" valueType="num">
                                      <p:cBhvr>
                                        <p:cTn id="57" dur="1000" fill="hold"/>
                                        <p:tgtEl>
                                          <p:spTgt spid="10244">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10244">
                                            <p:txEl>
                                              <p:pRg st="7" end="7"/>
                                            </p:txEl>
                                          </p:spTgt>
                                        </p:tgtEl>
                                        <p:attrNameLst>
                                          <p:attrName>ppt_h</p:attrName>
                                        </p:attrNameLst>
                                      </p:cBhvr>
                                      <p:tavLst>
                                        <p:tav tm="0">
                                          <p:val>
                                            <p:fltVal val="0"/>
                                          </p:val>
                                        </p:tav>
                                        <p:tav tm="100000">
                                          <p:val>
                                            <p:strVal val="#ppt_h"/>
                                          </p:val>
                                        </p:tav>
                                      </p:tavLst>
                                    </p:anim>
                                    <p:anim calcmode="lin" valueType="num">
                                      <p:cBhvr>
                                        <p:cTn id="59" dur="1000" fill="hold"/>
                                        <p:tgtEl>
                                          <p:spTgt spid="10244">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10244">
                                            <p:txEl>
                                              <p:pRg st="7" end="7"/>
                                            </p:txEl>
                                          </p:spTgt>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nodeType="withEffect">
                                  <p:stCondLst>
                                    <p:cond delay="0"/>
                                  </p:stCondLst>
                                  <p:childTnLst>
                                    <p:set>
                                      <p:cBhvr>
                                        <p:cTn id="62" dur="1" fill="hold">
                                          <p:stCondLst>
                                            <p:cond delay="0"/>
                                          </p:stCondLst>
                                        </p:cTn>
                                        <p:tgtEl>
                                          <p:spTgt spid="10244">
                                            <p:txEl>
                                              <p:pRg st="8" end="8"/>
                                            </p:txEl>
                                          </p:spTgt>
                                        </p:tgtEl>
                                        <p:attrNameLst>
                                          <p:attrName>style.visibility</p:attrName>
                                        </p:attrNameLst>
                                      </p:cBhvr>
                                      <p:to>
                                        <p:strVal val="visible"/>
                                      </p:to>
                                    </p:set>
                                    <p:anim calcmode="lin" valueType="num">
                                      <p:cBhvr>
                                        <p:cTn id="63" dur="1000" fill="hold"/>
                                        <p:tgtEl>
                                          <p:spTgt spid="10244">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10244">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10244">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10244">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5" name="Picture 7">
            <a:extLst>
              <a:ext uri="{FF2B5EF4-FFF2-40B4-BE49-F238E27FC236}">
                <a16:creationId xmlns:a16="http://schemas.microsoft.com/office/drawing/2014/main" id="{7052FC1B-1475-2A49-96A3-3EA90FE3A604}"/>
              </a:ext>
            </a:extLst>
          </p:cNvPr>
          <p:cNvPicPr>
            <a:picLocks noChangeAspect="1" noChangeArrowheads="1"/>
          </p:cNvPicPr>
          <p:nvPr/>
        </p:nvPicPr>
        <p:blipFill>
          <a:blip r:embed="rId2">
            <a:lum contrast="-72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2290" name="Rectangle 2">
            <a:extLst>
              <a:ext uri="{FF2B5EF4-FFF2-40B4-BE49-F238E27FC236}">
                <a16:creationId xmlns:a16="http://schemas.microsoft.com/office/drawing/2014/main" id="{DDD7943B-1A6E-7645-AD9F-B8D6B397B0A3}"/>
              </a:ext>
            </a:extLst>
          </p:cNvPr>
          <p:cNvSpPr>
            <a:spLocks noGrp="1" noChangeArrowheads="1"/>
          </p:cNvSpPr>
          <p:nvPr>
            <p:ph type="title"/>
          </p:nvPr>
        </p:nvSpPr>
        <p:spPr>
          <a:xfrm>
            <a:off x="250825" y="274638"/>
            <a:ext cx="8642350" cy="2217737"/>
          </a:xfrm>
        </p:spPr>
        <p:txBody>
          <a:bodyPr/>
          <a:lstStyle/>
          <a:p>
            <a:pPr algn="l"/>
            <a:r>
              <a:rPr lang="en-GB" altLang="en-US" sz="2400">
                <a:solidFill>
                  <a:srgbClr val="FFFF00"/>
                </a:solidFill>
                <a:latin typeface="Comic Sans MS" panose="030F0902030302020204" pitchFamily="66" charset="0"/>
              </a:rPr>
              <a:t>“Yn ystod y mis diwethaf mae rhai pobl ar fy rhestr cyswllt MSN  yn ysgrifennu pethau cas a brwnt andanaf yn gyson ”  </a:t>
            </a:r>
            <a:br>
              <a:rPr lang="en-GB" altLang="en-US" sz="2400">
                <a:solidFill>
                  <a:srgbClr val="FFFF00"/>
                </a:solidFill>
                <a:latin typeface="Comic Sans MS" panose="030F0902030302020204" pitchFamily="66" charset="0"/>
              </a:rPr>
            </a:br>
            <a:r>
              <a:rPr lang="en-GB" altLang="en-US" sz="2400">
                <a:solidFill>
                  <a:srgbClr val="FFFF00"/>
                </a:solidFill>
                <a:latin typeface="Comic Sans MS" panose="030F0902030302020204" pitchFamily="66" charset="0"/>
              </a:rPr>
              <a:t> 						             </a:t>
            </a:r>
            <a:r>
              <a:rPr lang="en-GB" altLang="en-US" sz="2000">
                <a:solidFill>
                  <a:srgbClr val="FFFF00"/>
                </a:solidFill>
                <a:latin typeface="Comic Sans MS" panose="030F0902030302020204" pitchFamily="66" charset="0"/>
              </a:rPr>
              <a:t>Imran, oed 12</a:t>
            </a:r>
            <a:r>
              <a:rPr lang="en-GB" altLang="en-US" sz="2400">
                <a:solidFill>
                  <a:srgbClr val="FFFF00"/>
                </a:solidFill>
                <a:latin typeface="Comic Sans MS" panose="030F0902030302020204" pitchFamily="66" charset="0"/>
              </a:rPr>
              <a:t> </a:t>
            </a:r>
            <a:br>
              <a:rPr lang="en-GB" altLang="en-US" sz="2400">
                <a:solidFill>
                  <a:srgbClr val="FFFF00"/>
                </a:solidFill>
                <a:latin typeface="Comic Sans MS" panose="030F0902030302020204" pitchFamily="66" charset="0"/>
              </a:rPr>
            </a:br>
            <a:r>
              <a:rPr lang="en-GB" altLang="en-US" sz="2400">
                <a:solidFill>
                  <a:schemeClr val="tx1"/>
                </a:solidFill>
                <a:latin typeface="Comic Sans MS" panose="030F0902030302020204" pitchFamily="66" charset="0"/>
              </a:rPr>
              <a:t>Beth ddylwn ei wneud?</a:t>
            </a:r>
            <a:r>
              <a:rPr lang="en-GB" altLang="en-US" sz="2400">
                <a:solidFill>
                  <a:srgbClr val="FFFF00"/>
                </a:solidFill>
                <a:latin typeface="Comic Sans MS" panose="030F0902030302020204" pitchFamily="66" charset="0"/>
              </a:rPr>
              <a:t> </a:t>
            </a:r>
            <a:br>
              <a:rPr lang="en-GB" altLang="en-US" sz="2400">
                <a:solidFill>
                  <a:srgbClr val="FFFF00"/>
                </a:solidFill>
                <a:latin typeface="Comic Sans MS" panose="030F0902030302020204" pitchFamily="66" charset="0"/>
              </a:rPr>
            </a:br>
            <a:endParaRPr lang="en-GB" altLang="en-US" sz="2400">
              <a:solidFill>
                <a:srgbClr val="FFFF00"/>
              </a:solidFill>
              <a:latin typeface="Comic Sans MS" panose="030F0902030302020204" pitchFamily="66" charset="0"/>
            </a:endParaRPr>
          </a:p>
        </p:txBody>
      </p:sp>
      <p:sp>
        <p:nvSpPr>
          <p:cNvPr id="12291" name="Rectangle 3">
            <a:extLst>
              <a:ext uri="{FF2B5EF4-FFF2-40B4-BE49-F238E27FC236}">
                <a16:creationId xmlns:a16="http://schemas.microsoft.com/office/drawing/2014/main" id="{204346FF-7E71-2245-9046-1C5EF125FD67}"/>
              </a:ext>
            </a:extLst>
          </p:cNvPr>
          <p:cNvSpPr>
            <a:spLocks noGrp="1" noChangeArrowheads="1"/>
          </p:cNvSpPr>
          <p:nvPr>
            <p:ph type="body" idx="1"/>
          </p:nvPr>
        </p:nvSpPr>
        <p:spPr>
          <a:xfrm>
            <a:off x="457200" y="2276475"/>
            <a:ext cx="4330700" cy="3849688"/>
          </a:xfrm>
        </p:spPr>
        <p:txBody>
          <a:bodyPr/>
          <a:lstStyle/>
          <a:p>
            <a:pPr marL="609600" indent="-609600">
              <a:buFontTx/>
              <a:buNone/>
            </a:pPr>
            <a:endParaRPr lang="en-GB" altLang="en-US" sz="2000">
              <a:solidFill>
                <a:srgbClr val="FFFF00"/>
              </a:solidFill>
            </a:endParaRPr>
          </a:p>
          <a:p>
            <a:pPr marL="609600" indent="-609600">
              <a:buFontTx/>
              <a:buAutoNum type="arabicPeriod"/>
            </a:pPr>
            <a:r>
              <a:rPr lang="en-GB" altLang="en-US" sz="2000" b="1">
                <a:solidFill>
                  <a:srgbClr val="FFFF00"/>
                </a:solidFill>
                <a:latin typeface="Comic Sans MS" panose="030F0902030302020204" pitchFamily="66" charset="0"/>
              </a:rPr>
              <a:t>Cadwch hyn i chi eich  hun,anwybyddwch hwy.</a:t>
            </a:r>
          </a:p>
          <a:p>
            <a:pPr marL="609600" indent="-609600">
              <a:buFontTx/>
              <a:buAutoNum type="arabicPeriod"/>
            </a:pPr>
            <a:endParaRPr lang="en-GB" altLang="en-US" sz="2000" b="1">
              <a:solidFill>
                <a:srgbClr val="FFFF00"/>
              </a:solidFill>
              <a:latin typeface="Comic Sans MS" panose="030F0902030302020204" pitchFamily="66" charset="0"/>
            </a:endParaRPr>
          </a:p>
          <a:p>
            <a:pPr marL="609600" indent="-609600">
              <a:buFontTx/>
              <a:buAutoNum type="arabicPeriod"/>
            </a:pPr>
            <a:r>
              <a:rPr lang="en-GB" altLang="en-US" sz="2000" b="1">
                <a:solidFill>
                  <a:srgbClr val="FFFF00"/>
                </a:solidFill>
                <a:latin typeface="Comic Sans MS" panose="030F0902030302020204" pitchFamily="66" charset="0"/>
              </a:rPr>
              <a:t>Cadwch neges a’u riportio</a:t>
            </a:r>
          </a:p>
          <a:p>
            <a:pPr marL="609600" indent="-609600">
              <a:buFontTx/>
              <a:buAutoNum type="arabicPeriod"/>
            </a:pPr>
            <a:endParaRPr lang="en-GB" altLang="en-US" sz="900" b="1">
              <a:solidFill>
                <a:srgbClr val="FFFF00"/>
              </a:solidFill>
              <a:latin typeface="Comic Sans MS" panose="030F0902030302020204" pitchFamily="66" charset="0"/>
            </a:endParaRPr>
          </a:p>
          <a:p>
            <a:pPr marL="609600" indent="-609600">
              <a:buFontTx/>
              <a:buAutoNum type="arabicPeriod"/>
            </a:pPr>
            <a:endParaRPr lang="en-GB" altLang="en-US" sz="900" b="1">
              <a:solidFill>
                <a:srgbClr val="FFFF00"/>
              </a:solidFill>
              <a:latin typeface="Comic Sans MS" panose="030F0902030302020204" pitchFamily="66" charset="0"/>
            </a:endParaRPr>
          </a:p>
          <a:p>
            <a:pPr marL="609600" indent="-609600">
              <a:buFontTx/>
              <a:buAutoNum type="arabicPeriod"/>
            </a:pPr>
            <a:endParaRPr lang="en-GB" altLang="en-US" sz="900" b="1">
              <a:solidFill>
                <a:srgbClr val="FFFF00"/>
              </a:solidFill>
              <a:latin typeface="Comic Sans MS" panose="030F0902030302020204" pitchFamily="66" charset="0"/>
            </a:endParaRPr>
          </a:p>
          <a:p>
            <a:pPr marL="609600" indent="-609600">
              <a:buFontTx/>
              <a:buAutoNum type="arabicPeriod"/>
            </a:pPr>
            <a:r>
              <a:rPr lang="en-GB" altLang="en-US" sz="2000" b="1">
                <a:solidFill>
                  <a:srgbClr val="FFFF00"/>
                </a:solidFill>
                <a:latin typeface="Comic Sans MS" panose="030F0902030302020204" pitchFamily="66" charset="0"/>
              </a:rPr>
              <a:t>Stopiwch sgwrsio ar unwaith</a:t>
            </a:r>
          </a:p>
          <a:p>
            <a:pPr marL="609600" indent="-609600">
              <a:buFontTx/>
              <a:buAutoNum type="arabicPeriod"/>
            </a:pPr>
            <a:endParaRPr lang="en-GB" altLang="en-US" sz="2800" b="1">
              <a:solidFill>
                <a:srgbClr val="FFFF00"/>
              </a:solidFill>
              <a:latin typeface="Comic Sans MS" panose="030F0902030302020204" pitchFamily="66" charset="0"/>
            </a:endParaRPr>
          </a:p>
          <a:p>
            <a:pPr marL="609600" indent="-609600">
              <a:buFontTx/>
              <a:buAutoNum type="arabicPeriod"/>
            </a:pPr>
            <a:r>
              <a:rPr lang="en-GB" altLang="en-US" sz="2000" b="1">
                <a:solidFill>
                  <a:srgbClr val="FFFF00"/>
                </a:solidFill>
                <a:latin typeface="Comic Sans MS" panose="030F0902030302020204" pitchFamily="66" charset="0"/>
              </a:rPr>
              <a:t>Trafodwch gydag oedolyn yr ymddiriedwch ynddo</a:t>
            </a:r>
            <a:r>
              <a:rPr lang="en-GB" altLang="en-US" sz="2000">
                <a:solidFill>
                  <a:srgbClr val="FFFF00"/>
                </a:solidFill>
              </a:rPr>
              <a:t> </a:t>
            </a:r>
          </a:p>
        </p:txBody>
      </p:sp>
      <p:sp>
        <p:nvSpPr>
          <p:cNvPr id="12292" name="Text Box 4">
            <a:extLst>
              <a:ext uri="{FF2B5EF4-FFF2-40B4-BE49-F238E27FC236}">
                <a16:creationId xmlns:a16="http://schemas.microsoft.com/office/drawing/2014/main" id="{ABF68611-09FF-3B47-AEDD-20EC53A19A54}"/>
              </a:ext>
            </a:extLst>
          </p:cNvPr>
          <p:cNvSpPr txBox="1">
            <a:spLocks noChangeArrowheads="1"/>
          </p:cNvSpPr>
          <p:nvPr/>
        </p:nvSpPr>
        <p:spPr bwMode="auto">
          <a:xfrm>
            <a:off x="4643438" y="2349500"/>
            <a:ext cx="4249737"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b="1">
                <a:solidFill>
                  <a:srgbClr val="FF0000"/>
                </a:solidFill>
                <a:latin typeface="Comic Sans MS" panose="030F0902030302020204" pitchFamily="66" charset="0"/>
              </a:rPr>
              <a:t>Cyngor gwael</a:t>
            </a:r>
          </a:p>
          <a:p>
            <a:pPr>
              <a:spcBef>
                <a:spcPct val="50000"/>
              </a:spcBef>
            </a:pPr>
            <a:r>
              <a:rPr lang="en-GB" altLang="en-US" b="1">
                <a:solidFill>
                  <a:srgbClr val="FF0000"/>
                </a:solidFill>
                <a:latin typeface="Comic Sans MS" panose="030F0902030302020204" pitchFamily="66" charset="0"/>
              </a:rPr>
              <a:t>	dywedwch wrth rhywun pan fyddwch yn cael eich bwlio</a:t>
            </a:r>
          </a:p>
          <a:p>
            <a:pPr>
              <a:spcBef>
                <a:spcPct val="50000"/>
              </a:spcBef>
            </a:pPr>
            <a:r>
              <a:rPr lang="en-GB" altLang="en-US" b="1">
                <a:solidFill>
                  <a:srgbClr val="66FF33"/>
                </a:solidFill>
                <a:latin typeface="Comic Sans MS" panose="030F0902030302020204" pitchFamily="66" charset="0"/>
              </a:rPr>
              <a:t>Cyngor da</a:t>
            </a:r>
          </a:p>
          <a:p>
            <a:pPr>
              <a:spcBef>
                <a:spcPct val="50000"/>
              </a:spcBef>
            </a:pPr>
            <a:r>
              <a:rPr lang="en-GB" altLang="en-US" b="1">
                <a:solidFill>
                  <a:srgbClr val="66FF33"/>
                </a:solidFill>
                <a:latin typeface="Comic Sans MS" panose="030F0902030302020204" pitchFamily="66" charset="0"/>
              </a:rPr>
              <a:t>	riportiwch i’r heddlu neu trafodwch gyda Childline</a:t>
            </a:r>
            <a:endParaRPr lang="en-GB" altLang="en-US" sz="800" b="1">
              <a:latin typeface="Comic Sans MS" panose="030F0902030302020204" pitchFamily="66" charset="0"/>
            </a:endParaRPr>
          </a:p>
          <a:p>
            <a:pPr>
              <a:spcBef>
                <a:spcPct val="50000"/>
              </a:spcBef>
            </a:pPr>
            <a:r>
              <a:rPr lang="en-GB" altLang="en-US" b="1">
                <a:solidFill>
                  <a:srgbClr val="66FF33"/>
                </a:solidFill>
                <a:latin typeface="Comic Sans MS" panose="030F0902030302020204" pitchFamily="66" charset="0"/>
              </a:rPr>
              <a:t>Cyngor da </a:t>
            </a:r>
          </a:p>
          <a:p>
            <a:pPr>
              <a:spcBef>
                <a:spcPct val="50000"/>
              </a:spcBef>
            </a:pPr>
            <a:r>
              <a:rPr lang="en-GB" altLang="en-US" b="1">
                <a:solidFill>
                  <a:srgbClr val="66FF33"/>
                </a:solidFill>
                <a:latin typeface="Comic Sans MS" panose="030F0902030302020204" pitchFamily="66" charset="0"/>
              </a:rPr>
              <a:t>	os ydych yn teimlo’n anghyfforddus</a:t>
            </a:r>
            <a:endParaRPr lang="en-GB" altLang="en-US" sz="800" b="1">
              <a:latin typeface="Comic Sans MS" panose="030F0902030302020204" pitchFamily="66" charset="0"/>
            </a:endParaRPr>
          </a:p>
          <a:p>
            <a:pPr>
              <a:spcBef>
                <a:spcPct val="50000"/>
              </a:spcBef>
            </a:pPr>
            <a:r>
              <a:rPr lang="en-GB" altLang="en-US" b="1">
                <a:solidFill>
                  <a:srgbClr val="66FF33"/>
                </a:solidFill>
                <a:latin typeface="Comic Sans MS" panose="030F0902030302020204" pitchFamily="66" charset="0"/>
              </a:rPr>
              <a:t>Cyngor da</a:t>
            </a:r>
          </a:p>
          <a:p>
            <a:pPr>
              <a:spcBef>
                <a:spcPct val="50000"/>
              </a:spcBef>
            </a:pPr>
            <a:r>
              <a:rPr lang="en-GB" altLang="en-US" b="1">
                <a:solidFill>
                  <a:srgbClr val="66FF33"/>
                </a:solidFill>
                <a:latin typeface="Comic Sans MS" panose="030F0902030302020204" pitchFamily="66" charset="0"/>
              </a:rPr>
              <a:t>	trafodwch gydag oedolyn yr ydych yn ymddiried ynddo</a:t>
            </a:r>
          </a:p>
          <a:p>
            <a:pPr>
              <a:spcBef>
                <a:spcPct val="50000"/>
              </a:spcBef>
            </a:pPr>
            <a:endParaRPr lang="en-GB" altLang="en-US">
              <a:solidFill>
                <a:srgbClr val="66FF33"/>
              </a:solidFill>
              <a:latin typeface="Comic Sans MS" panose="030F0902030302020204" pitchFamily="66" charset="0"/>
            </a:endParaRPr>
          </a:p>
          <a:p>
            <a:pPr>
              <a:spcBef>
                <a:spcPct val="50000"/>
              </a:spcBef>
            </a:pPr>
            <a:endParaRPr lang="en-GB" altLang="en-US">
              <a:latin typeface="Comic Sans MS" panose="030F0902030302020204" pitchFamily="66" charset="0"/>
            </a:endParaRPr>
          </a:p>
          <a:p>
            <a:pPr>
              <a:spcBef>
                <a:spcPct val="50000"/>
              </a:spcBef>
            </a:pPr>
            <a:endParaRPr lang="en-GB" altLang="en-US">
              <a:latin typeface="Comic Sans MS" panose="030F09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1">
                                            <p:txEl>
                                              <p:pRg st="3" end="3"/>
                                            </p:txEl>
                                          </p:spTgt>
                                        </p:tgtEl>
                                        <p:attrNameLst>
                                          <p:attrName>style.visibility</p:attrName>
                                        </p:attrNameLst>
                                      </p:cBhvr>
                                      <p:to>
                                        <p:strVal val="visible"/>
                                      </p:to>
                                    </p:set>
                                    <p:anim calcmode="lin" valueType="num">
                                      <p:cBhvr additive="base">
                                        <p:cTn id="11"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291">
                                            <p:txEl>
                                              <p:pRg st="7" end="7"/>
                                            </p:txEl>
                                          </p:spTgt>
                                        </p:tgtEl>
                                        <p:attrNameLst>
                                          <p:attrName>style.visibility</p:attrName>
                                        </p:attrNameLst>
                                      </p:cBhvr>
                                      <p:to>
                                        <p:strVal val="visible"/>
                                      </p:to>
                                    </p:set>
                                    <p:anim calcmode="lin" valueType="num">
                                      <p:cBhvr additive="base">
                                        <p:cTn id="15"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291">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291">
                                            <p:txEl>
                                              <p:pRg st="9" end="9"/>
                                            </p:txEl>
                                          </p:spTgt>
                                        </p:tgtEl>
                                        <p:attrNameLst>
                                          <p:attrName>style.visibility</p:attrName>
                                        </p:attrNameLst>
                                      </p:cBhvr>
                                      <p:to>
                                        <p:strVal val="visible"/>
                                      </p:to>
                                    </p:set>
                                    <p:anim calcmode="lin" valueType="num">
                                      <p:cBhvr additive="base">
                                        <p:cTn id="19" dur="500" fill="hold"/>
                                        <p:tgtEl>
                                          <p:spTgt spid="12291">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9" end="9"/>
                                            </p:txEl>
                                          </p:spTgt>
                                        </p:tgtEl>
                                        <p:attrNameLst>
                                          <p:attrName>ppt_y</p:attrName>
                                        </p:attrNameLst>
                                      </p:cBhvr>
                                      <p:tavLst>
                                        <p:tav tm="0">
                                          <p:val>
                                            <p:strVal val="1+#ppt_h/2"/>
                                          </p:val>
                                        </p:tav>
                                        <p:tav tm="100000">
                                          <p:val>
                                            <p:strVal val="#ppt_y"/>
                                          </p:val>
                                        </p:tav>
                                      </p:tavLst>
                                    </p:anim>
                                  </p:childTnLst>
                                </p:cTn>
                              </p:par>
                              <p:par>
                                <p:cTn id="21" presetID="27" presetClass="entr" presetSubtype="0" fill="hold" nodeType="withEffect">
                                  <p:stCondLst>
                                    <p:cond delay="0"/>
                                  </p:stCondLst>
                                  <p:iterate type="lt">
                                    <p:tmPct val="50000"/>
                                  </p:iterate>
                                  <p:childTnLst>
                                    <p:set>
                                      <p:cBhvr>
                                        <p:cTn id="22" dur="1" fill="hold">
                                          <p:stCondLst>
                                            <p:cond delay="0"/>
                                          </p:stCondLst>
                                        </p:cTn>
                                        <p:tgtEl>
                                          <p:spTgt spid="12292">
                                            <p:txEl>
                                              <p:pRg st="1" end="1"/>
                                            </p:txEl>
                                          </p:spTgt>
                                        </p:tgtEl>
                                        <p:attrNameLst>
                                          <p:attrName>style.visibility</p:attrName>
                                        </p:attrNameLst>
                                      </p:cBhvr>
                                      <p:to>
                                        <p:strVal val="visible"/>
                                      </p:to>
                                    </p:set>
                                    <p:anim calcmode="discrete" valueType="clr">
                                      <p:cBhvr override="childStyle">
                                        <p:cTn id="23" dur="80"/>
                                        <p:tgtEl>
                                          <p:spTgt spid="1229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12292">
                                            <p:txEl>
                                              <p:pRg st="1" end="1"/>
                                            </p:txEl>
                                          </p:spTgt>
                                        </p:tgtEl>
                                        <p:attrNameLst>
                                          <p:attrName>fillcolor</p:attrName>
                                        </p:attrNameLst>
                                      </p:cBhvr>
                                      <p:tavLst>
                                        <p:tav tm="0">
                                          <p:val>
                                            <p:clrVal>
                                              <a:schemeClr val="accent2"/>
                                            </p:clrVal>
                                          </p:val>
                                        </p:tav>
                                        <p:tav tm="50000">
                                          <p:val>
                                            <p:clrVal>
                                              <a:schemeClr val="hlink"/>
                                            </p:clrVal>
                                          </p:val>
                                        </p:tav>
                                      </p:tavLst>
                                    </p:anim>
                                    <p:set>
                                      <p:cBhvr>
                                        <p:cTn id="25" dur="80"/>
                                        <p:tgtEl>
                                          <p:spTgt spid="12292">
                                            <p:txEl>
                                              <p:pRg st="1" end="1"/>
                                            </p:txEl>
                                          </p:spTgt>
                                        </p:tgtEl>
                                        <p:attrNameLst>
                                          <p:attrName>fill.type</p:attrName>
                                        </p:attrNameLst>
                                      </p:cBhvr>
                                      <p:to>
                                        <p:strVal val="solid"/>
                                      </p:to>
                                    </p:set>
                                  </p:childTnLst>
                                </p:cTn>
                              </p:par>
                              <p:par>
                                <p:cTn id="26" presetID="27" presetClass="entr" presetSubtype="0" fill="hold" nodeType="withEffect">
                                  <p:stCondLst>
                                    <p:cond delay="0"/>
                                  </p:stCondLst>
                                  <p:iterate type="lt">
                                    <p:tmPct val="50000"/>
                                  </p:iterate>
                                  <p:childTnLst>
                                    <p:set>
                                      <p:cBhvr>
                                        <p:cTn id="27" dur="1" fill="hold">
                                          <p:stCondLst>
                                            <p:cond delay="0"/>
                                          </p:stCondLst>
                                        </p:cTn>
                                        <p:tgtEl>
                                          <p:spTgt spid="12292">
                                            <p:txEl>
                                              <p:pRg st="2" end="2"/>
                                            </p:txEl>
                                          </p:spTgt>
                                        </p:tgtEl>
                                        <p:attrNameLst>
                                          <p:attrName>style.visibility</p:attrName>
                                        </p:attrNameLst>
                                      </p:cBhvr>
                                      <p:to>
                                        <p:strVal val="visible"/>
                                      </p:to>
                                    </p:set>
                                    <p:anim calcmode="discrete" valueType="clr">
                                      <p:cBhvr override="childStyle">
                                        <p:cTn id="28" dur="80"/>
                                        <p:tgtEl>
                                          <p:spTgt spid="1229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2292">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12292">
                                            <p:txEl>
                                              <p:pRg st="2" end="2"/>
                                            </p:txEl>
                                          </p:spTgt>
                                        </p:tgtEl>
                                        <p:attrNameLst>
                                          <p:attrName>fill.type</p:attrName>
                                        </p:attrNameLst>
                                      </p:cBhvr>
                                      <p:to>
                                        <p:strVal val="solid"/>
                                      </p:to>
                                    </p:set>
                                  </p:childTnLst>
                                </p:cTn>
                              </p:par>
                              <p:par>
                                <p:cTn id="31" presetID="27" presetClass="entr" presetSubtype="0" fill="hold" nodeType="withEffect">
                                  <p:stCondLst>
                                    <p:cond delay="0"/>
                                  </p:stCondLst>
                                  <p:iterate type="lt">
                                    <p:tmPct val="50000"/>
                                  </p:iterate>
                                  <p:childTnLst>
                                    <p:set>
                                      <p:cBhvr>
                                        <p:cTn id="32" dur="1" fill="hold">
                                          <p:stCondLst>
                                            <p:cond delay="0"/>
                                          </p:stCondLst>
                                        </p:cTn>
                                        <p:tgtEl>
                                          <p:spTgt spid="12292">
                                            <p:txEl>
                                              <p:pRg st="0" end="0"/>
                                            </p:txEl>
                                          </p:spTgt>
                                        </p:tgtEl>
                                        <p:attrNameLst>
                                          <p:attrName>style.visibility</p:attrName>
                                        </p:attrNameLst>
                                      </p:cBhvr>
                                      <p:to>
                                        <p:strVal val="visible"/>
                                      </p:to>
                                    </p:set>
                                    <p:anim calcmode="discrete" valueType="clr">
                                      <p:cBhvr override="childStyle">
                                        <p:cTn id="33" dur="80"/>
                                        <p:tgtEl>
                                          <p:spTgt spid="1229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2292">
                                            <p:txEl>
                                              <p:pRg st="0" end="0"/>
                                            </p:txEl>
                                          </p:spTgt>
                                        </p:tgtEl>
                                        <p:attrNameLst>
                                          <p:attrName>fillcolor</p:attrName>
                                        </p:attrNameLst>
                                      </p:cBhvr>
                                      <p:tavLst>
                                        <p:tav tm="0">
                                          <p:val>
                                            <p:clrVal>
                                              <a:schemeClr val="accent2"/>
                                            </p:clrVal>
                                          </p:val>
                                        </p:tav>
                                        <p:tav tm="50000">
                                          <p:val>
                                            <p:clrVal>
                                              <a:schemeClr val="hlink"/>
                                            </p:clrVal>
                                          </p:val>
                                        </p:tav>
                                      </p:tavLst>
                                    </p:anim>
                                    <p:set>
                                      <p:cBhvr>
                                        <p:cTn id="35" dur="80"/>
                                        <p:tgtEl>
                                          <p:spTgt spid="12292">
                                            <p:txEl>
                                              <p:pRg st="0" end="0"/>
                                            </p:txEl>
                                          </p:spTgt>
                                        </p:tgtEl>
                                        <p:attrNameLst>
                                          <p:attrName>fill.type</p:attrName>
                                        </p:attrNameLst>
                                      </p:cBhvr>
                                      <p:to>
                                        <p:strVal val="solid"/>
                                      </p:to>
                                    </p:set>
                                  </p:childTnLst>
                                </p:cTn>
                              </p:par>
                              <p:par>
                                <p:cTn id="36" presetID="15" presetClass="entr" presetSubtype="0" fill="hold" nodeType="withEffect">
                                  <p:stCondLst>
                                    <p:cond delay="0"/>
                                  </p:stCondLst>
                                  <p:childTnLst>
                                    <p:set>
                                      <p:cBhvr>
                                        <p:cTn id="37" dur="1" fill="hold">
                                          <p:stCondLst>
                                            <p:cond delay="0"/>
                                          </p:stCondLst>
                                        </p:cTn>
                                        <p:tgtEl>
                                          <p:spTgt spid="12292">
                                            <p:txEl>
                                              <p:pRg st="3" end="3"/>
                                            </p:txEl>
                                          </p:spTgt>
                                        </p:tgtEl>
                                        <p:attrNameLst>
                                          <p:attrName>style.visibility</p:attrName>
                                        </p:attrNameLst>
                                      </p:cBhvr>
                                      <p:to>
                                        <p:strVal val="visible"/>
                                      </p:to>
                                    </p:set>
                                    <p:anim calcmode="lin" valueType="num">
                                      <p:cBhvr>
                                        <p:cTn id="38" dur="1000" fill="hold"/>
                                        <p:tgtEl>
                                          <p:spTgt spid="12292">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12292">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1229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12292">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5" presetClass="entr" presetSubtype="0" fill="hold" nodeType="clickEffect">
                                  <p:stCondLst>
                                    <p:cond delay="0"/>
                                  </p:stCondLst>
                                  <p:childTnLst>
                                    <p:set>
                                      <p:cBhvr>
                                        <p:cTn id="45" dur="1" fill="hold">
                                          <p:stCondLst>
                                            <p:cond delay="0"/>
                                          </p:stCondLst>
                                        </p:cTn>
                                        <p:tgtEl>
                                          <p:spTgt spid="12292">
                                            <p:txEl>
                                              <p:pRg st="4" end="4"/>
                                            </p:txEl>
                                          </p:spTgt>
                                        </p:tgtEl>
                                        <p:attrNameLst>
                                          <p:attrName>style.visibility</p:attrName>
                                        </p:attrNameLst>
                                      </p:cBhvr>
                                      <p:to>
                                        <p:strVal val="visible"/>
                                      </p:to>
                                    </p:set>
                                    <p:anim calcmode="lin" valueType="num">
                                      <p:cBhvr>
                                        <p:cTn id="46" dur="1000" fill="hold"/>
                                        <p:tgtEl>
                                          <p:spTgt spid="12292">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12292">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12292">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12292">
                                            <p:txEl>
                                              <p:pRg st="4" end="4"/>
                                            </p:txEl>
                                          </p:spTgt>
                                        </p:tgtEl>
                                        <p:attrNameLst>
                                          <p:attrName>ppt_y</p:attrName>
                                        </p:attrNameLst>
                                      </p:cBhvr>
                                      <p:tavLst>
                                        <p:tav tm="0" fmla="#ppt_y+(sin(-2*pi*(1-$))*-#ppt_x+cos(-2*pi*(1-$))*(1-#ppt_y))*(1-$)">
                                          <p:val>
                                            <p:fltVal val="0"/>
                                          </p:val>
                                        </p:tav>
                                        <p:tav tm="100000">
                                          <p:val>
                                            <p:fltVal val="1"/>
                                          </p:val>
                                        </p:tav>
                                      </p:tavLst>
                                    </p:anim>
                                  </p:childTnLst>
                                </p:cTn>
                              </p:par>
                              <p:par>
                                <p:cTn id="50" presetID="15" presetClass="entr" presetSubtype="0" fill="hold" nodeType="withEffect">
                                  <p:stCondLst>
                                    <p:cond delay="0"/>
                                  </p:stCondLst>
                                  <p:childTnLst>
                                    <p:set>
                                      <p:cBhvr>
                                        <p:cTn id="51" dur="1" fill="hold">
                                          <p:stCondLst>
                                            <p:cond delay="0"/>
                                          </p:stCondLst>
                                        </p:cTn>
                                        <p:tgtEl>
                                          <p:spTgt spid="12292">
                                            <p:txEl>
                                              <p:pRg st="5" end="5"/>
                                            </p:txEl>
                                          </p:spTgt>
                                        </p:tgtEl>
                                        <p:attrNameLst>
                                          <p:attrName>style.visibility</p:attrName>
                                        </p:attrNameLst>
                                      </p:cBhvr>
                                      <p:to>
                                        <p:strVal val="visible"/>
                                      </p:to>
                                    </p:set>
                                    <p:anim calcmode="lin" valueType="num">
                                      <p:cBhvr>
                                        <p:cTn id="52" dur="1000" fill="hold"/>
                                        <p:tgtEl>
                                          <p:spTgt spid="12292">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12292">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12292">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12292">
                                            <p:txEl>
                                              <p:pRg st="5" end="5"/>
                                            </p:txEl>
                                          </p:spTgt>
                                        </p:tgtEl>
                                        <p:attrNameLst>
                                          <p:attrName>ppt_y</p:attrName>
                                        </p:attrNameLst>
                                      </p:cBhvr>
                                      <p:tavLst>
                                        <p:tav tm="0" fmla="#ppt_y+(sin(-2*pi*(1-$))*-#ppt_x+cos(-2*pi*(1-$))*(1-#ppt_y))*(1-$)">
                                          <p:val>
                                            <p:fltVal val="0"/>
                                          </p:val>
                                        </p:tav>
                                        <p:tav tm="100000">
                                          <p:val>
                                            <p:fltVal val="1"/>
                                          </p:val>
                                        </p:tav>
                                      </p:tavLst>
                                    </p:anim>
                                  </p:childTnLst>
                                </p:cTn>
                              </p:par>
                              <p:par>
                                <p:cTn id="56" presetID="15" presetClass="entr" presetSubtype="0" fill="hold" nodeType="withEffect">
                                  <p:stCondLst>
                                    <p:cond delay="0"/>
                                  </p:stCondLst>
                                  <p:childTnLst>
                                    <p:set>
                                      <p:cBhvr>
                                        <p:cTn id="57" dur="1" fill="hold">
                                          <p:stCondLst>
                                            <p:cond delay="0"/>
                                          </p:stCondLst>
                                        </p:cTn>
                                        <p:tgtEl>
                                          <p:spTgt spid="12292">
                                            <p:txEl>
                                              <p:pRg st="6" end="6"/>
                                            </p:txEl>
                                          </p:spTgt>
                                        </p:tgtEl>
                                        <p:attrNameLst>
                                          <p:attrName>style.visibility</p:attrName>
                                        </p:attrNameLst>
                                      </p:cBhvr>
                                      <p:to>
                                        <p:strVal val="visible"/>
                                      </p:to>
                                    </p:set>
                                    <p:anim calcmode="lin" valueType="num">
                                      <p:cBhvr>
                                        <p:cTn id="58" dur="1000" fill="hold"/>
                                        <p:tgtEl>
                                          <p:spTgt spid="12292">
                                            <p:txEl>
                                              <p:pRg st="6" end="6"/>
                                            </p:txEl>
                                          </p:spTgt>
                                        </p:tgtEl>
                                        <p:attrNameLst>
                                          <p:attrName>ppt_w</p:attrName>
                                        </p:attrNameLst>
                                      </p:cBhvr>
                                      <p:tavLst>
                                        <p:tav tm="0">
                                          <p:val>
                                            <p:fltVal val="0"/>
                                          </p:val>
                                        </p:tav>
                                        <p:tav tm="100000">
                                          <p:val>
                                            <p:strVal val="#ppt_w"/>
                                          </p:val>
                                        </p:tav>
                                      </p:tavLst>
                                    </p:anim>
                                    <p:anim calcmode="lin" valueType="num">
                                      <p:cBhvr>
                                        <p:cTn id="59" dur="1000" fill="hold"/>
                                        <p:tgtEl>
                                          <p:spTgt spid="12292">
                                            <p:txEl>
                                              <p:pRg st="6" end="6"/>
                                            </p:txEl>
                                          </p:spTgt>
                                        </p:tgtEl>
                                        <p:attrNameLst>
                                          <p:attrName>ppt_h</p:attrName>
                                        </p:attrNameLst>
                                      </p:cBhvr>
                                      <p:tavLst>
                                        <p:tav tm="0">
                                          <p:val>
                                            <p:fltVal val="0"/>
                                          </p:val>
                                        </p:tav>
                                        <p:tav tm="100000">
                                          <p:val>
                                            <p:strVal val="#ppt_h"/>
                                          </p:val>
                                        </p:tav>
                                      </p:tavLst>
                                    </p:anim>
                                    <p:anim calcmode="lin" valueType="num">
                                      <p:cBhvr>
                                        <p:cTn id="60" dur="1000" fill="hold"/>
                                        <p:tgtEl>
                                          <p:spTgt spid="12292">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12292">
                                            <p:txEl>
                                              <p:pRg st="6" end="6"/>
                                            </p:txEl>
                                          </p:spTgt>
                                        </p:tgtEl>
                                        <p:attrNameLst>
                                          <p:attrName>ppt_y</p:attrName>
                                        </p:attrNameLst>
                                      </p:cBhvr>
                                      <p:tavLst>
                                        <p:tav tm="0" fmla="#ppt_y+(sin(-2*pi*(1-$))*-#ppt_x+cos(-2*pi*(1-$))*(1-#ppt_y))*(1-$)">
                                          <p:val>
                                            <p:fltVal val="0"/>
                                          </p:val>
                                        </p:tav>
                                        <p:tav tm="100000">
                                          <p:val>
                                            <p:fltVal val="1"/>
                                          </p:val>
                                        </p:tav>
                                      </p:tavLst>
                                    </p:anim>
                                  </p:childTnLst>
                                </p:cTn>
                              </p:par>
                              <p:par>
                                <p:cTn id="62" presetID="15" presetClass="entr" presetSubtype="0" fill="hold" nodeType="withEffect">
                                  <p:stCondLst>
                                    <p:cond delay="0"/>
                                  </p:stCondLst>
                                  <p:childTnLst>
                                    <p:set>
                                      <p:cBhvr>
                                        <p:cTn id="63" dur="1" fill="hold">
                                          <p:stCondLst>
                                            <p:cond delay="0"/>
                                          </p:stCondLst>
                                        </p:cTn>
                                        <p:tgtEl>
                                          <p:spTgt spid="12292">
                                            <p:txEl>
                                              <p:pRg st="7" end="7"/>
                                            </p:txEl>
                                          </p:spTgt>
                                        </p:tgtEl>
                                        <p:attrNameLst>
                                          <p:attrName>style.visibility</p:attrName>
                                        </p:attrNameLst>
                                      </p:cBhvr>
                                      <p:to>
                                        <p:strVal val="visible"/>
                                      </p:to>
                                    </p:set>
                                    <p:anim calcmode="lin" valueType="num">
                                      <p:cBhvr>
                                        <p:cTn id="64" dur="1000" fill="hold"/>
                                        <p:tgtEl>
                                          <p:spTgt spid="12292">
                                            <p:txEl>
                                              <p:pRg st="7" end="7"/>
                                            </p:txEl>
                                          </p:spTgt>
                                        </p:tgtEl>
                                        <p:attrNameLst>
                                          <p:attrName>ppt_w</p:attrName>
                                        </p:attrNameLst>
                                      </p:cBhvr>
                                      <p:tavLst>
                                        <p:tav tm="0">
                                          <p:val>
                                            <p:fltVal val="0"/>
                                          </p:val>
                                        </p:tav>
                                        <p:tav tm="100000">
                                          <p:val>
                                            <p:strVal val="#ppt_w"/>
                                          </p:val>
                                        </p:tav>
                                      </p:tavLst>
                                    </p:anim>
                                    <p:anim calcmode="lin" valueType="num">
                                      <p:cBhvr>
                                        <p:cTn id="65" dur="1000" fill="hold"/>
                                        <p:tgtEl>
                                          <p:spTgt spid="12292">
                                            <p:txEl>
                                              <p:pRg st="7" end="7"/>
                                            </p:txEl>
                                          </p:spTgt>
                                        </p:tgtEl>
                                        <p:attrNameLst>
                                          <p:attrName>ppt_h</p:attrName>
                                        </p:attrNameLst>
                                      </p:cBhvr>
                                      <p:tavLst>
                                        <p:tav tm="0">
                                          <p:val>
                                            <p:fltVal val="0"/>
                                          </p:val>
                                        </p:tav>
                                        <p:tav tm="100000">
                                          <p:val>
                                            <p:strVal val="#ppt_h"/>
                                          </p:val>
                                        </p:tav>
                                      </p:tavLst>
                                    </p:anim>
                                    <p:anim calcmode="lin" valueType="num">
                                      <p:cBhvr>
                                        <p:cTn id="66" dur="1000" fill="hold"/>
                                        <p:tgtEl>
                                          <p:spTgt spid="12292">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12292">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3903AF2-A2F7-2148-8D50-C86B0AF7E148}"/>
              </a:ext>
            </a:extLst>
          </p:cNvPr>
          <p:cNvSpPr>
            <a:spLocks noGrp="1" noChangeArrowheads="1"/>
          </p:cNvSpPr>
          <p:nvPr>
            <p:ph type="title"/>
          </p:nvPr>
        </p:nvSpPr>
        <p:spPr/>
        <p:txBody>
          <a:bodyPr/>
          <a:lstStyle/>
          <a:p>
            <a:endParaRPr lang="en-US" altLang="en-US"/>
          </a:p>
        </p:txBody>
      </p:sp>
      <p:sp>
        <p:nvSpPr>
          <p:cNvPr id="20483" name="Rectangle 3">
            <a:extLst>
              <a:ext uri="{FF2B5EF4-FFF2-40B4-BE49-F238E27FC236}">
                <a16:creationId xmlns:a16="http://schemas.microsoft.com/office/drawing/2014/main" id="{2AB20135-5A06-1B42-8646-B59206535064}"/>
              </a:ext>
            </a:extLst>
          </p:cNvPr>
          <p:cNvSpPr>
            <a:spLocks noGrp="1" noChangeArrowheads="1"/>
          </p:cNvSpPr>
          <p:nvPr>
            <p:ph type="body" idx="1"/>
          </p:nvPr>
        </p:nvSpPr>
        <p:spPr/>
        <p:txBody>
          <a:bodyPr/>
          <a:lstStyle/>
          <a:p>
            <a:pPr algn="ctr"/>
            <a:endParaRPr lang="en-GB" altLang="en-US" sz="6000">
              <a:latin typeface="Comic Sans MS" panose="030F0902030302020204" pitchFamily="66" charset="0"/>
            </a:endParaRPr>
          </a:p>
          <a:p>
            <a:pPr algn="ctr">
              <a:buFontTx/>
              <a:buNone/>
            </a:pPr>
            <a:r>
              <a:rPr lang="en-GB" altLang="en-US" sz="6000">
                <a:solidFill>
                  <a:srgbClr val="FFFF00"/>
                </a:solidFill>
                <a:latin typeface="Comic Sans MS" panose="030F0902030302020204" pitchFamily="66" charset="0"/>
              </a:rPr>
              <a:t>A oeddych chi yn cynnig cyngor da?</a:t>
            </a:r>
          </a:p>
        </p:txBody>
      </p:sp>
    </p:spTree>
  </p:cSld>
  <p:clrMapOvr>
    <a:masterClrMapping/>
  </p:clrMapOvr>
</p:sld>
</file>

<file path=ppt/theme/theme1.xml><?xml version="1.0" encoding="utf-8"?>
<a:theme xmlns:a="http://schemas.openxmlformats.org/drawingml/2006/main" name="Default Design">
  <a:themeElements>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694</Words>
  <Application>Microsoft Macintosh PowerPoint</Application>
  <PresentationFormat>On-screen Show (4:3)</PresentationFormat>
  <Paragraphs>136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Comic Sans MS</vt:lpstr>
      <vt:lpstr>Default Design</vt:lpstr>
      <vt:lpstr>Diogelwch Rhyngrwyd </vt:lpstr>
      <vt:lpstr>PowerPoint Presentation</vt:lpstr>
      <vt:lpstr>“Cyfarfyddais Sam drwy ystafell sgwrsio ar y we, buom yn cysylltu ers rhai wythnosau. Mae am i ni gyfarfod”                                                                        Jillian, oed 12 Beth ddylwn ei wneud? </vt:lpstr>
      <vt:lpstr> “Mae Gwyn wedi gofyn am fy rhif ffôn a’m cyfeiriad e.bost, ‘rydym wedi bod yn cysylltu ers rhai wythnosau, ‘rydym yn dod ymlaen yn dda ac yn gefnogwyr Man U”                                                                             Ian, oed 11 Beth ddylwn ei wneud? </vt:lpstr>
      <vt:lpstr>“Mae Sarah wedi gofyn am fy nghyfeiriad cartref, ‘rydym wedi bod yn ffrindiau ar y we ers misoedd.  Mae’n dymuno ymweld a’m cartref. “                                                                                                  Janet, oed 13   Beth ddylwn ei wneud? </vt:lpstr>
      <vt:lpstr>“Anfonodd Jack lun ohono’n chwarae rygbi. Mae am gael llun ohonof.”         Siân oed 12 Beth ddylwn ei wneud? </vt:lpstr>
      <vt:lpstr>“Oherwydd i mi wrthod cyfarfod  a Gary fy “ffrind ystafell sgwrsio”. ‘Nawr mae’n bygwth ysgrifennu pethau cas amdanaf.          Lowri, oed 11  Beth ddylwn ei wneud? </vt:lpstr>
      <vt:lpstr>“Yn ystod y mis diwethaf mae rhai pobl ar fy rhestr cyswllt MSN  yn ysgrifennu pethau cas a brwnt andanaf yn gyson ”                       Imran, oed 12  Beth ddylwn ei wneud?  </vt:lpstr>
      <vt:lpstr>PowerPoint Presentation</vt:lpstr>
    </vt:vector>
  </TitlesOfParts>
  <Company>North Wales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92367</dc:creator>
  <cp:lastModifiedBy>Andy Holland</cp:lastModifiedBy>
  <cp:revision>30</cp:revision>
  <dcterms:created xsi:type="dcterms:W3CDTF">2006-12-05T09:22:32Z</dcterms:created>
  <dcterms:modified xsi:type="dcterms:W3CDTF">2022-03-03T09:04:20Z</dcterms:modified>
</cp:coreProperties>
</file>