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65" r:id="rId2"/>
    <p:sldId id="259" r:id="rId3"/>
    <p:sldId id="264" r:id="rId4"/>
    <p:sldId id="257" r:id="rId5"/>
    <p:sldId id="262" r:id="rId6"/>
    <p:sldId id="260" r:id="rId7"/>
    <p:sldId id="261" r:id="rId8"/>
    <p:sldId id="263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E6BB4-C354-A94E-A972-A3FB0E2DC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D62963-61B9-F74F-AA9E-89AE307565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28E81-5FA5-F041-87BE-6D3026CBF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C49C2-D842-C340-B82C-AD92BBDF4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C2274-4074-6448-81E1-6A9A60EE7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38A2D-62F1-E54B-8DAD-90EC8F3522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1531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48B99-1DCD-B447-8DB9-272E9B38C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61705F-9823-9C48-9DA6-0787BCF05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D74E5-684F-1A4A-8D79-F7392BBB2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3EFDB-285A-644A-A91C-0251F7AD3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3B947-94DD-8948-8102-6A95662A2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11DB6-B41E-114E-B6CD-FB019EA038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392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A175B9-7DDC-8844-AFF1-5313B101E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3DC254-EF2E-6843-A8B1-7FC3A6811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C5D73-25F0-6D44-909E-FCAEFE7B6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6ACEE-B18C-DA41-A1C4-5F1B78D3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414AB-2326-674A-A580-C792E73E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82FD8-C9BE-C445-957B-7EAD87C3A5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658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C22AA-1AFE-104E-9B86-124EC3AB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F79A4-8A4E-C045-8133-3D99BC44A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D1682-A004-8D4E-B408-236BEDD5A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56F8C-FEB0-8C4E-A02D-0CD694316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B3135-F08C-2743-817D-E6AF2CD03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B63ED-D5BF-3241-B7DB-CE607E659B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56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05410-64A2-A24C-AF92-5BE6BA87A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158C0-46C9-8344-B620-8F32CC5F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DEA45-93B1-8846-A67E-A54754B6F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D44A5-6A5B-2D4E-A264-7353CD2D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411C5-FD82-EB44-8FFF-A2AD997E7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C1F43-8818-8F44-A48B-0ED8D697E1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842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EFCDD-B96E-B24E-AB57-A9A1E62FC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AF11C-5C5F-4F47-AB59-E7164E68E5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8807E5-E17C-4549-91D2-E8743F2B0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64AD4-9AAD-A747-980C-9F1897497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293E7-9D7F-534A-A4EC-281362CFE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4C410-27AB-8047-883D-1055C02A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ECD36-FC81-BE40-B729-6747161EC1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024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8F1AE-C307-0F41-BB7D-900317742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2A591-9CE1-284D-AE76-25B302628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26B578-895D-CB40-9130-9644E1C92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5E1D8F-A8A2-7C4C-8864-CA02D893FF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35DBE0-0DA1-444C-9870-B77EEC246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681FCA-5520-B548-A703-AE3C4D9F8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E83BF6-0BC1-E447-AFCA-CF3192485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1E33A2-F915-A544-8CB0-6D1425C20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50057-E0D3-124A-B4AF-CBDF0C5852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875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CD5CB-F055-384C-9FB2-76F33AB92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C98C38-0A62-F146-AC4B-17FE68C20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298F09-6B9E-FD40-A8D7-82CFF002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5CB7DD-5E38-8145-96D6-BA86E9C95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5508D-2148-5745-9BCF-EB4AEF9A7D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77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4EEBA1-78F1-C945-A3D0-72DEF362F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CF51CF-39C9-514A-82BB-EF9650DB3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AD168-8FBD-9B46-8D1D-E5FFD7CA3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F03B6-59C8-1F46-A4AD-8E959C8DC2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304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2B21F-1D10-C34A-8E59-0A020B1BE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C70E4-6156-4847-85A5-2DD7A03C3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DC7D70-6589-194F-A15D-002C502AD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F1F7D4-3E1F-1946-A716-C34E2B123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47E8AA-FD33-A844-A4F7-BA507F1F8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D8AEC-2154-BE44-A6BC-99E5F464B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E5FEB-3B39-2040-9BEC-AAF151CADB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339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3CF52-341C-F341-800E-D2A267A18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11BB75-7C2C-1248-A378-E61A08449A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9469C5-5F4C-9143-9B75-E187D08CE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44986B-6F87-ED48-9713-81E889C6C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F9FFC-AC9C-CF41-A4F9-53459E153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5EC6A0-5AC0-AA44-8B32-3DC96E51B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48A91-78BA-0149-9864-BED0B35D56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35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0B5F1A6-C8A5-5A4B-8D2B-07C2762480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9418CA4-E3BC-1548-89D3-4CA583CE0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02A21A9-55DD-7446-A9AD-1234943B16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4C0E55-FE97-144D-9D61-20BA489D8D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ED2D5B9-DDF5-B549-AA88-9E63D8D0DD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615421-02D0-D149-A2BC-9A77CD554C1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30188D1-8099-1547-9B2D-A850797DB51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GB" altLang="en-US">
                <a:solidFill>
                  <a:srgbClr val="FFFF00"/>
                </a:solidFill>
                <a:latin typeface="Comic Sans MS" panose="030F0902030302020204" pitchFamily="66" charset="0"/>
              </a:rPr>
              <a:t>Internet safety</a:t>
            </a:r>
            <a:r>
              <a:rPr lang="en-GB" altLang="en-US" sz="4400"/>
              <a:t>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0BD8EB5-970D-054D-9D41-5E0B01BFBB2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3200">
                <a:solidFill>
                  <a:srgbClr val="FFFF00"/>
                </a:solidFill>
                <a:latin typeface="Comic Sans MS" panose="030F0902030302020204" pitchFamily="66" charset="0"/>
              </a:rPr>
              <a:t>What would you do?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7" name="Picture 9">
            <a:extLst>
              <a:ext uri="{FF2B5EF4-FFF2-40B4-BE49-F238E27FC236}">
                <a16:creationId xmlns:a16="http://schemas.microsoft.com/office/drawing/2014/main" id="{031F7639-233E-9148-96D1-BB0478258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9312">
            <a:off x="5651500" y="3644900"/>
            <a:ext cx="2236788" cy="268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Rectangle 4">
            <a:extLst>
              <a:ext uri="{FF2B5EF4-FFF2-40B4-BE49-F238E27FC236}">
                <a16:creationId xmlns:a16="http://schemas.microsoft.com/office/drawing/2014/main" id="{153AF3C2-DDB2-D640-9420-747472EAF3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7174" name="Picture 6">
            <a:extLst>
              <a:ext uri="{FF2B5EF4-FFF2-40B4-BE49-F238E27FC236}">
                <a16:creationId xmlns:a16="http://schemas.microsoft.com/office/drawing/2014/main" id="{14D35A22-6CE9-7C4F-AF2F-806D7D14F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32027">
            <a:off x="531813" y="371475"/>
            <a:ext cx="3968750" cy="207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>
            <a:extLst>
              <a:ext uri="{FF2B5EF4-FFF2-40B4-BE49-F238E27FC236}">
                <a16:creationId xmlns:a16="http://schemas.microsoft.com/office/drawing/2014/main" id="{8738F953-5623-3D40-A2ED-E2D83D4EA8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276475"/>
            <a:ext cx="3600450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>
            <a:extLst>
              <a:ext uri="{FF2B5EF4-FFF2-40B4-BE49-F238E27FC236}">
                <a16:creationId xmlns:a16="http://schemas.microsoft.com/office/drawing/2014/main" id="{3CD3B669-612A-C44E-981D-C6F878D5B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3880">
            <a:off x="5180013" y="620713"/>
            <a:ext cx="3097212" cy="28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>
            <a:extLst>
              <a:ext uri="{FF2B5EF4-FFF2-40B4-BE49-F238E27FC236}">
                <a16:creationId xmlns:a16="http://schemas.microsoft.com/office/drawing/2014/main" id="{E7BE6C02-D35E-1744-939E-112A6DF308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060575"/>
            <a:ext cx="2952750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>
            <a:extLst>
              <a:ext uri="{FF2B5EF4-FFF2-40B4-BE49-F238E27FC236}">
                <a16:creationId xmlns:a16="http://schemas.microsoft.com/office/drawing/2014/main" id="{DDC76CBC-F324-9A4C-A612-DE2F7ABFA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4998">
            <a:off x="1258888" y="4437063"/>
            <a:ext cx="3311525" cy="213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Rectangle 5">
            <a:extLst>
              <a:ext uri="{FF2B5EF4-FFF2-40B4-BE49-F238E27FC236}">
                <a16:creationId xmlns:a16="http://schemas.microsoft.com/office/drawing/2014/main" id="{35564623-114E-D145-A566-1227C589C5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11638" y="333375"/>
            <a:ext cx="4716462" cy="6308725"/>
          </a:xfrm>
        </p:spPr>
        <p:txBody>
          <a:bodyPr/>
          <a:lstStyle/>
          <a:p>
            <a:pPr algn="r">
              <a:buFontTx/>
              <a:buNone/>
            </a:pPr>
            <a:endParaRPr lang="en-GB" altLang="en-US" sz="6000">
              <a:latin typeface="Comic Sans MS" panose="030F0902030302020204" pitchFamily="66" charset="0"/>
            </a:endParaRPr>
          </a:p>
          <a:p>
            <a:pPr algn="r">
              <a:buFontTx/>
              <a:buNone/>
            </a:pPr>
            <a:r>
              <a:rPr lang="en-GB" altLang="en-US" sz="6000">
                <a:solidFill>
                  <a:srgbClr val="FFFF00"/>
                </a:solidFill>
                <a:latin typeface="Comic Sans MS" panose="030F0902030302020204" pitchFamily="66" charset="0"/>
              </a:rPr>
              <a:t>Questions</a:t>
            </a:r>
          </a:p>
          <a:p>
            <a:pPr algn="r">
              <a:buFontTx/>
              <a:buNone/>
            </a:pPr>
            <a:r>
              <a:rPr lang="en-GB" altLang="en-US" sz="6000">
                <a:solidFill>
                  <a:srgbClr val="FFFF00"/>
                </a:solidFill>
                <a:latin typeface="Comic Sans MS" panose="030F0902030302020204" pitchFamily="66" charset="0"/>
              </a:rPr>
              <a:t> by young people of </a:t>
            </a:r>
          </a:p>
          <a:p>
            <a:pPr algn="r">
              <a:buFontTx/>
              <a:buNone/>
            </a:pPr>
            <a:r>
              <a:rPr lang="en-GB" altLang="en-US" sz="6000">
                <a:solidFill>
                  <a:srgbClr val="FFFF00"/>
                </a:solidFill>
                <a:latin typeface="Comic Sans MS" panose="030F0902030302020204" pitchFamily="66" charset="0"/>
              </a:rPr>
              <a:t>your age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7" name="Picture 13">
            <a:extLst>
              <a:ext uri="{FF2B5EF4-FFF2-40B4-BE49-F238E27FC236}">
                <a16:creationId xmlns:a16="http://schemas.microsoft.com/office/drawing/2014/main" id="{29D6010D-949F-F247-A329-797368530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>
            <a:extLst>
              <a:ext uri="{FF2B5EF4-FFF2-40B4-BE49-F238E27FC236}">
                <a16:creationId xmlns:a16="http://schemas.microsoft.com/office/drawing/2014/main" id="{90CD3F4D-2C76-D54C-8F99-CC295C2863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1858962"/>
          </a:xfrm>
        </p:spPr>
        <p:txBody>
          <a:bodyPr/>
          <a:lstStyle/>
          <a:p>
            <a:pPr algn="l"/>
            <a: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  <a:t>“I met Sam in an internet chatroom, we have been in contact for a few weeks. </a:t>
            </a:r>
            <a:b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</a:br>
            <a: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  <a:t>He wants to meet.”	</a:t>
            </a:r>
            <a:b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</a:br>
            <a: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  <a:t>                                                                      </a:t>
            </a:r>
            <a:r>
              <a:rPr lang="en-GB" altLang="en-US" sz="2000">
                <a:solidFill>
                  <a:srgbClr val="FFFF00"/>
                </a:solidFill>
                <a:latin typeface="Comic Sans MS" panose="030F0902030302020204" pitchFamily="66" charset="0"/>
              </a:rPr>
              <a:t>Jillian, age 12</a:t>
            </a:r>
            <a:b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</a:br>
            <a:r>
              <a:rPr lang="en-GB" altLang="en-US" sz="2400">
                <a:solidFill>
                  <a:schemeClr val="tx1"/>
                </a:solidFill>
                <a:latin typeface="Comic Sans MS" panose="030F0902030302020204" pitchFamily="66" charset="0"/>
              </a:rPr>
              <a:t>What do you think?</a:t>
            </a:r>
            <a:br>
              <a:rPr lang="en-GB" altLang="en-US" sz="2400">
                <a:solidFill>
                  <a:schemeClr val="tx1"/>
                </a:solidFill>
                <a:latin typeface="Comic Sans MS" panose="030F0902030302020204" pitchFamily="66" charset="0"/>
              </a:rPr>
            </a:br>
            <a:endParaRPr lang="en-GB" altLang="en-US" sz="240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77D1362-DB5B-BA47-9560-D54FE06B88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3313113" cy="4537075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buFontTx/>
              <a:buNone/>
            </a:pPr>
            <a:endParaRPr lang="en-GB" altLang="en-US" sz="2000">
              <a:solidFill>
                <a:srgbClr val="FFFF00"/>
              </a:solidFill>
            </a:endParaRP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GB" altLang="en-US" sz="2000" b="1">
                <a:solidFill>
                  <a:srgbClr val="FFFF00"/>
                </a:solidFill>
                <a:latin typeface="Comic Sans MS" panose="030F0902030302020204" pitchFamily="66" charset="0"/>
              </a:rPr>
              <a:t>Meet up, you get on well 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endParaRPr lang="en-GB" altLang="en-US" sz="2000" b="1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GB" altLang="en-US" sz="2000" b="1">
                <a:solidFill>
                  <a:srgbClr val="FFFF00"/>
                </a:solidFill>
                <a:latin typeface="Comic Sans MS" panose="030F0902030302020204" pitchFamily="66" charset="0"/>
              </a:rPr>
              <a:t>I would  take my friend with me to the meeting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endParaRPr lang="en-GB" altLang="en-US" sz="2000" b="1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GB" altLang="en-US" sz="2000" b="1">
                <a:solidFill>
                  <a:srgbClr val="FFFF00"/>
                </a:solidFill>
                <a:latin typeface="Comic Sans MS" panose="030F0902030302020204" pitchFamily="66" charset="0"/>
              </a:rPr>
              <a:t>Don’t meet up, but there is no harm in chatting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endParaRPr lang="en-GB" altLang="en-US" sz="2000" b="1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GB" altLang="en-US" sz="2000" b="1">
                <a:solidFill>
                  <a:srgbClr val="FFFF00"/>
                </a:solidFill>
                <a:latin typeface="Comic Sans MS" panose="030F0902030302020204" pitchFamily="66" charset="0"/>
              </a:rPr>
              <a:t>Tell your mother where and when you  meet and take her with you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22A1CD2B-63A2-BB42-A68B-A8C696588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1673225"/>
            <a:ext cx="4752975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b="1"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/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D9945117-1E38-184A-A3F0-2E6436813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133600"/>
            <a:ext cx="446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AAF9E6CE-EEAA-3344-863C-FD627B4CF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1989138"/>
            <a:ext cx="4895850" cy="463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FF0000"/>
                </a:solidFill>
                <a:latin typeface="Comic Sans MS" panose="030F0902030302020204" pitchFamily="66" charset="0"/>
              </a:rPr>
              <a:t>Bad advice</a:t>
            </a: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FF0000"/>
                </a:solidFill>
                <a:latin typeface="Comic Sans MS" panose="030F0902030302020204" pitchFamily="66" charset="0"/>
              </a:rPr>
              <a:t>	dangerous situation</a:t>
            </a:r>
          </a:p>
          <a:p>
            <a:pPr>
              <a:spcBef>
                <a:spcPct val="50000"/>
              </a:spcBef>
            </a:pPr>
            <a:endParaRPr lang="en-GB" altLang="en-US" sz="800" b="1" i="1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FF0000"/>
                </a:solidFill>
                <a:latin typeface="Comic Sans MS" panose="030F0902030302020204" pitchFamily="66" charset="0"/>
              </a:rPr>
              <a:t>Bad advice</a:t>
            </a: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FF0000"/>
                </a:solidFill>
                <a:latin typeface="Comic Sans MS" panose="030F0902030302020204" pitchFamily="66" charset="0"/>
              </a:rPr>
              <a:t>	putting two at risk</a:t>
            </a:r>
          </a:p>
          <a:p>
            <a:pPr>
              <a:spcBef>
                <a:spcPct val="50000"/>
              </a:spcBef>
            </a:pPr>
            <a:endParaRPr lang="en-GB" altLang="en-US" sz="800" b="1" i="1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 sz="800" b="1" i="1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99FF33"/>
                </a:solidFill>
                <a:latin typeface="Comic Sans MS" panose="030F0902030302020204" pitchFamily="66" charset="0"/>
              </a:rPr>
              <a:t>Good advice</a:t>
            </a: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99FF33"/>
                </a:solidFill>
                <a:latin typeface="Comic Sans MS" panose="030F0902030302020204" pitchFamily="66" charset="0"/>
              </a:rPr>
              <a:t>	keep online friendship online</a:t>
            </a:r>
          </a:p>
          <a:p>
            <a:pPr>
              <a:spcBef>
                <a:spcPct val="50000"/>
              </a:spcBef>
            </a:pPr>
            <a:endParaRPr lang="en-GB" altLang="en-US" b="1" i="1">
              <a:solidFill>
                <a:srgbClr val="99FF33"/>
              </a:solidFill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99FF33"/>
                </a:solidFill>
                <a:latin typeface="Comic Sans MS" panose="030F0902030302020204" pitchFamily="66" charset="0"/>
              </a:rPr>
              <a:t>Good advice</a:t>
            </a: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99FF33"/>
                </a:solidFill>
                <a:latin typeface="Comic Sans MS" panose="030F0902030302020204" pitchFamily="66" charset="0"/>
              </a:rPr>
              <a:t>	meet with an adult in public</a:t>
            </a:r>
          </a:p>
          <a:p>
            <a:pPr>
              <a:spcBef>
                <a:spcPct val="50000"/>
              </a:spcBef>
            </a:pPr>
            <a:endParaRPr lang="en-GB" altLang="en-US" b="1">
              <a:solidFill>
                <a:srgbClr val="99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3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3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3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3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3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3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3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3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>
            <a:extLst>
              <a:ext uri="{FF2B5EF4-FFF2-40B4-BE49-F238E27FC236}">
                <a16:creationId xmlns:a16="http://schemas.microsoft.com/office/drawing/2014/main" id="{95F23CC5-4B3D-2B40-96EC-F6AD8EF0D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>
            <a:extLst>
              <a:ext uri="{FF2B5EF4-FFF2-40B4-BE49-F238E27FC236}">
                <a16:creationId xmlns:a16="http://schemas.microsoft.com/office/drawing/2014/main" id="{01E89CF1-DAEF-4641-A6DB-10BF06F6C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2217737"/>
          </a:xfrm>
        </p:spPr>
        <p:txBody>
          <a:bodyPr/>
          <a:lstStyle/>
          <a:p>
            <a:pPr algn="l"/>
            <a:b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</a:br>
            <a: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  <a:t>“Gwyn has asked for my phone number and e.mail address,</a:t>
            </a:r>
            <a:b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</a:br>
            <a: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  <a:t>we have been in contact for a few weeks,</a:t>
            </a:r>
            <a:b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</a:br>
            <a: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  <a:t>we get on really well we are Man U fans.”</a:t>
            </a:r>
            <a:b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</a:br>
            <a: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  <a:t>                                                                     	      Ian, age 11</a:t>
            </a:r>
            <a:br>
              <a:rPr lang="en-GB" altLang="en-US" sz="2000">
                <a:solidFill>
                  <a:srgbClr val="FFFF00"/>
                </a:solidFill>
                <a:latin typeface="Comic Sans MS" panose="030F0902030302020204" pitchFamily="66" charset="0"/>
              </a:rPr>
            </a:br>
            <a:r>
              <a:rPr lang="en-GB" altLang="en-US" sz="2400">
                <a:solidFill>
                  <a:schemeClr val="tx1"/>
                </a:solidFill>
                <a:latin typeface="Comic Sans MS" panose="030F0902030302020204" pitchFamily="66" charset="0"/>
              </a:rPr>
              <a:t>What should I do?</a:t>
            </a:r>
            <a:br>
              <a:rPr lang="en-GB" altLang="en-US" sz="2400">
                <a:solidFill>
                  <a:schemeClr val="tx1"/>
                </a:solidFill>
                <a:latin typeface="Comic Sans MS" panose="030F0902030302020204" pitchFamily="66" charset="0"/>
              </a:rPr>
            </a:br>
            <a:endParaRPr lang="en-GB" altLang="en-US" sz="240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F85988D-1FE4-FD47-8995-5B3F77E0AF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2492375"/>
            <a:ext cx="4330700" cy="410527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endParaRPr lang="en-GB" altLang="en-US" sz="2000">
              <a:solidFill>
                <a:srgbClr val="FF99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sz="2000" b="1">
                <a:solidFill>
                  <a:srgbClr val="FFFF00"/>
                </a:solidFill>
                <a:latin typeface="Comic Sans MS" panose="030F0902030302020204" pitchFamily="66" charset="0"/>
              </a:rPr>
              <a:t>This is a good idea</a:t>
            </a:r>
          </a:p>
          <a:p>
            <a:pPr marL="609600" indent="-609600">
              <a:buFontTx/>
              <a:buAutoNum type="arabicPeriod"/>
            </a:pPr>
            <a:endParaRPr lang="en-GB" altLang="en-US" sz="2000" b="1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sz="2000" b="1">
                <a:solidFill>
                  <a:srgbClr val="FFFF00"/>
                </a:solidFill>
                <a:latin typeface="Comic Sans MS" panose="030F0902030302020204" pitchFamily="66" charset="0"/>
              </a:rPr>
              <a:t>Continue to chat but do not give personal details</a:t>
            </a:r>
          </a:p>
          <a:p>
            <a:pPr marL="609600" indent="-609600">
              <a:buFontTx/>
              <a:buAutoNum type="arabicPeriod"/>
            </a:pPr>
            <a:endParaRPr lang="en-GB" altLang="en-US" sz="2000" b="1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sz="2000" b="1">
                <a:solidFill>
                  <a:srgbClr val="FFFF00"/>
                </a:solidFill>
                <a:latin typeface="Comic Sans MS" panose="030F0902030302020204" pitchFamily="66" charset="0"/>
              </a:rPr>
              <a:t>Stop chatting immediately</a:t>
            </a:r>
          </a:p>
          <a:p>
            <a:pPr marL="609600" indent="-609600">
              <a:buFontTx/>
              <a:buAutoNum type="arabicPeriod"/>
            </a:pPr>
            <a:endParaRPr lang="en-GB" altLang="en-US" sz="2000" b="1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sz="2000" b="1">
                <a:solidFill>
                  <a:srgbClr val="FFFF00"/>
                </a:solidFill>
                <a:latin typeface="Comic Sans MS" panose="030F0902030302020204" pitchFamily="66" charset="0"/>
              </a:rPr>
              <a:t>Continue to chat and discuss with a trusted adult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8A2D05DB-69A0-3541-8C06-B5A57B6F1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565400"/>
            <a:ext cx="457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FF0000"/>
                </a:solidFill>
                <a:latin typeface="Comic Sans MS" panose="030F0902030302020204" pitchFamily="66" charset="0"/>
              </a:rPr>
              <a:t>Bad advice </a:t>
            </a: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FF0000"/>
                </a:solidFill>
                <a:latin typeface="Comic Sans MS" panose="030F0902030302020204" pitchFamily="66" charset="0"/>
              </a:rPr>
              <a:t>dangerous to give personal details	</a:t>
            </a:r>
            <a:endParaRPr lang="en-GB" altLang="en-US" sz="800" b="1" i="1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99FF33"/>
                </a:solidFill>
                <a:latin typeface="Comic Sans MS" panose="030F0902030302020204" pitchFamily="66" charset="0"/>
              </a:rPr>
              <a:t>Good advice</a:t>
            </a: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99FF33"/>
                </a:solidFill>
                <a:latin typeface="Comic Sans MS" panose="030F0902030302020204" pitchFamily="66" charset="0"/>
              </a:rPr>
              <a:t>	never give details		</a:t>
            </a:r>
            <a:endParaRPr lang="en-GB" altLang="en-US" sz="800" b="1" i="1">
              <a:solidFill>
                <a:srgbClr val="99FF33"/>
              </a:solidFill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99FF33"/>
                </a:solidFill>
                <a:latin typeface="Comic Sans MS" panose="030F0902030302020204" pitchFamily="66" charset="0"/>
              </a:rPr>
              <a:t>Good advice </a:t>
            </a: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99FF33"/>
                </a:solidFill>
                <a:latin typeface="Comic Sans MS" panose="030F0902030302020204" pitchFamily="66" charset="0"/>
              </a:rPr>
              <a:t>	if you feel uncomfortable	</a:t>
            </a:r>
            <a:endParaRPr lang="en-GB" altLang="en-US" sz="800" b="1" i="1">
              <a:solidFill>
                <a:srgbClr val="99FF33"/>
              </a:solidFill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99FF33"/>
                </a:solidFill>
                <a:latin typeface="Comic Sans MS" panose="030F0902030302020204" pitchFamily="66" charset="0"/>
              </a:rPr>
              <a:t>Good advice </a:t>
            </a: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99FF33"/>
                </a:solidFill>
                <a:latin typeface="Comic Sans MS" panose="030F0902030302020204" pitchFamily="66" charset="0"/>
              </a:rPr>
              <a:t>	talk to an adult</a:t>
            </a:r>
          </a:p>
          <a:p>
            <a:pPr>
              <a:spcBef>
                <a:spcPct val="50000"/>
              </a:spcBef>
            </a:pPr>
            <a:endParaRPr lang="en-GB" altLang="en-US" b="1" i="1">
              <a:solidFill>
                <a:srgbClr val="99FF33"/>
              </a:solidFill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>
            <a:extLst>
              <a:ext uri="{FF2B5EF4-FFF2-40B4-BE49-F238E27FC236}">
                <a16:creationId xmlns:a16="http://schemas.microsoft.com/office/drawing/2014/main" id="{2FCA01B5-0CCB-F348-AEA4-0D89B8972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2000" contrast="-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Rectangle 2">
            <a:extLst>
              <a:ext uri="{FF2B5EF4-FFF2-40B4-BE49-F238E27FC236}">
                <a16:creationId xmlns:a16="http://schemas.microsoft.com/office/drawing/2014/main" id="{C4B63CF2-B436-2046-AE0E-9002FC50EB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2217737"/>
          </a:xfrm>
        </p:spPr>
        <p:txBody>
          <a:bodyPr/>
          <a:lstStyle/>
          <a:p>
            <a:pPr algn="l"/>
            <a: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  <a:t>“Sarah has asked for my home address,</a:t>
            </a:r>
            <a:b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</a:br>
            <a: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  <a:t>we have been friends on the internet for months.</a:t>
            </a:r>
            <a:b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</a:br>
            <a: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  <a:t>She wants to visit my home.                                                                                    						         Janet, age 13 </a:t>
            </a:r>
            <a:b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</a:br>
            <a: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  <a:t> </a:t>
            </a:r>
            <a:r>
              <a:rPr lang="en-GB" altLang="en-US" sz="2400">
                <a:solidFill>
                  <a:schemeClr val="tx1"/>
                </a:solidFill>
                <a:latin typeface="Comic Sans MS" panose="030F0902030302020204" pitchFamily="66" charset="0"/>
              </a:rPr>
              <a:t>What should I do?</a:t>
            </a:r>
            <a:r>
              <a:rPr lang="en-GB" altLang="en-US" sz="24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947F433-B9F3-5A42-A1CB-8760058EAF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2420938"/>
            <a:ext cx="4176712" cy="4103687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endParaRPr lang="en-GB" altLang="en-US" sz="2000">
              <a:solidFill>
                <a:srgbClr val="FFFF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sz="2000" b="1">
                <a:solidFill>
                  <a:srgbClr val="FFFF00"/>
                </a:solidFill>
                <a:latin typeface="Comic Sans MS" panose="030F0902030302020204" pitchFamily="66" charset="0"/>
              </a:rPr>
              <a:t>This is a good idea</a:t>
            </a:r>
          </a:p>
          <a:p>
            <a:pPr marL="609600" indent="-609600">
              <a:buFontTx/>
              <a:buAutoNum type="arabicPeriod"/>
            </a:pPr>
            <a:endParaRPr lang="en-GB" altLang="en-US" sz="2000" b="1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sz="2000" b="1">
                <a:solidFill>
                  <a:srgbClr val="FFFF00"/>
                </a:solidFill>
                <a:latin typeface="Comic Sans MS" panose="030F0902030302020204" pitchFamily="66" charset="0"/>
              </a:rPr>
              <a:t>Continue to chat but do not give personal details</a:t>
            </a:r>
          </a:p>
          <a:p>
            <a:pPr marL="609600" indent="-609600">
              <a:buFontTx/>
              <a:buAutoNum type="arabicPeriod"/>
            </a:pPr>
            <a:endParaRPr lang="en-GB" altLang="en-US" sz="2000" b="1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sz="2000" b="1">
                <a:solidFill>
                  <a:srgbClr val="FFFF00"/>
                </a:solidFill>
                <a:latin typeface="Comic Sans MS" panose="030F0902030302020204" pitchFamily="66" charset="0"/>
              </a:rPr>
              <a:t>Stop chatting immediately</a:t>
            </a:r>
          </a:p>
          <a:p>
            <a:pPr marL="609600" indent="-609600">
              <a:buFontTx/>
              <a:buAutoNum type="arabicPeriod"/>
            </a:pPr>
            <a:endParaRPr lang="en-GB" altLang="en-US" sz="1000" b="1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609600" indent="-609600">
              <a:buFontTx/>
              <a:buAutoNum type="arabicPeriod"/>
            </a:pPr>
            <a:endParaRPr lang="en-GB" altLang="en-US" sz="800" b="1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sz="2000" b="1">
                <a:solidFill>
                  <a:srgbClr val="FFFF00"/>
                </a:solidFill>
                <a:latin typeface="Comic Sans MS" panose="030F0902030302020204" pitchFamily="66" charset="0"/>
              </a:rPr>
              <a:t>Continue to chat and discuss with a trusted adult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43E6EC90-3FB7-5241-B062-A68CFFC82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1989138"/>
            <a:ext cx="4608513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 sz="80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FF0000"/>
                </a:solidFill>
                <a:latin typeface="Comic Sans MS" panose="030F0902030302020204" pitchFamily="66" charset="0"/>
              </a:rPr>
              <a:t>Bad advice </a:t>
            </a: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FF0000"/>
                </a:solidFill>
                <a:latin typeface="Comic Sans MS" panose="030F0902030302020204" pitchFamily="66" charset="0"/>
              </a:rPr>
              <a:t>dangerous to give personal details</a:t>
            </a:r>
            <a:endParaRPr lang="en-GB" altLang="en-US" sz="800" b="1" i="1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99FF33"/>
                </a:solidFill>
                <a:latin typeface="Comic Sans MS" panose="030F0902030302020204" pitchFamily="66" charset="0"/>
              </a:rPr>
              <a:t>Good advice</a:t>
            </a: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99FF33"/>
                </a:solidFill>
                <a:latin typeface="Comic Sans MS" panose="030F0902030302020204" pitchFamily="66" charset="0"/>
              </a:rPr>
              <a:t> never give details		</a:t>
            </a:r>
          </a:p>
          <a:p>
            <a:pPr>
              <a:spcBef>
                <a:spcPct val="50000"/>
              </a:spcBef>
            </a:pPr>
            <a:endParaRPr lang="en-GB" altLang="en-US" sz="800" b="1" i="1">
              <a:solidFill>
                <a:srgbClr val="99FF33"/>
              </a:solidFill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99FF33"/>
                </a:solidFill>
                <a:latin typeface="Comic Sans MS" panose="030F0902030302020204" pitchFamily="66" charset="0"/>
              </a:rPr>
              <a:t>Good advice</a:t>
            </a: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99FF33"/>
                </a:solidFill>
                <a:latin typeface="Comic Sans MS" panose="030F0902030302020204" pitchFamily="66" charset="0"/>
              </a:rPr>
              <a:t>	 if you feel uncomfortable</a:t>
            </a: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99FF33"/>
                </a:solidFill>
                <a:latin typeface="Comic Sans MS" panose="030F0902030302020204" pitchFamily="66" charset="0"/>
              </a:rPr>
              <a:t>Good advice </a:t>
            </a: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99FF33"/>
                </a:solidFill>
                <a:latin typeface="Comic Sans MS" panose="030F0902030302020204" pitchFamily="66" charset="0"/>
              </a:rPr>
              <a:t>	talk to an adult</a:t>
            </a:r>
          </a:p>
          <a:p>
            <a:pPr>
              <a:spcBef>
                <a:spcPct val="50000"/>
              </a:spcBef>
            </a:pPr>
            <a:endParaRPr lang="en-GB" altLang="en-US" b="1" i="1">
              <a:solidFill>
                <a:srgbClr val="99FF33"/>
              </a:solidFill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>
            <a:extLst>
              <a:ext uri="{FF2B5EF4-FFF2-40B4-BE49-F238E27FC236}">
                <a16:creationId xmlns:a16="http://schemas.microsoft.com/office/drawing/2014/main" id="{F35920A5-1F17-3E4E-B5C8-84AAF9D2B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-8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>
            <a:extLst>
              <a:ext uri="{FF2B5EF4-FFF2-40B4-BE49-F238E27FC236}">
                <a16:creationId xmlns:a16="http://schemas.microsoft.com/office/drawing/2014/main" id="{791C3274-5314-B04A-ADED-6EBB041DE9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2217737"/>
          </a:xfrm>
        </p:spPr>
        <p:txBody>
          <a:bodyPr/>
          <a:lstStyle/>
          <a:p>
            <a:pPr algn="l"/>
            <a: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  <a:t>Jack sent me a photo of him playing rugby.</a:t>
            </a:r>
            <a:b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</a:br>
            <a: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  <a:t>He wants a photo of me.</a:t>
            </a:r>
            <a:b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</a:br>
            <a: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  <a:t> 							Sian age 12</a:t>
            </a:r>
            <a:b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</a:br>
            <a:r>
              <a:rPr lang="en-GB" altLang="en-US" sz="2400">
                <a:solidFill>
                  <a:schemeClr val="tx1"/>
                </a:solidFill>
                <a:latin typeface="Comic Sans MS" panose="030F0902030302020204" pitchFamily="66" charset="0"/>
              </a:rPr>
              <a:t>What should I do?</a:t>
            </a:r>
            <a:br>
              <a:rPr lang="en-GB" altLang="en-US" sz="2400">
                <a:solidFill>
                  <a:schemeClr val="tx1"/>
                </a:solidFill>
                <a:latin typeface="Comic Sans MS" panose="030F0902030302020204" pitchFamily="66" charset="0"/>
              </a:rPr>
            </a:br>
            <a:endParaRPr lang="en-GB" altLang="en-US" sz="240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5893871-2086-5A44-AAAA-F6D2660D6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4330700" cy="3992563"/>
          </a:xfrm>
        </p:spPr>
        <p:txBody>
          <a:bodyPr/>
          <a:lstStyle/>
          <a:p>
            <a:pPr marL="609600" indent="-609600"/>
            <a:endParaRPr lang="en-GB" altLang="en-US" sz="2000"/>
          </a:p>
          <a:p>
            <a:pPr marL="609600" indent="-609600">
              <a:buFontTx/>
              <a:buAutoNum type="arabicPeriod"/>
            </a:pPr>
            <a:r>
              <a:rPr lang="en-GB" altLang="en-US" sz="2000" b="1">
                <a:solidFill>
                  <a:srgbClr val="FFFF00"/>
                </a:solidFill>
                <a:latin typeface="Comic Sans MS" panose="030F0902030302020204" pitchFamily="66" charset="0"/>
              </a:rPr>
              <a:t>This is a good idea</a:t>
            </a:r>
          </a:p>
          <a:p>
            <a:pPr marL="609600" indent="-609600">
              <a:buFontTx/>
              <a:buAutoNum type="arabicPeriod"/>
            </a:pPr>
            <a:endParaRPr lang="en-GB" altLang="en-US" sz="2000" b="1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sz="2000" b="1">
                <a:solidFill>
                  <a:srgbClr val="FFFF00"/>
                </a:solidFill>
                <a:latin typeface="Comic Sans MS" panose="030F0902030302020204" pitchFamily="66" charset="0"/>
              </a:rPr>
              <a:t>Don’t send photo tell an adult</a:t>
            </a:r>
          </a:p>
          <a:p>
            <a:pPr marL="609600" indent="-609600">
              <a:buFontTx/>
              <a:buAutoNum type="arabicPeriod"/>
            </a:pPr>
            <a:endParaRPr lang="en-GB" altLang="en-US" sz="2000" b="1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sz="2000" b="1">
                <a:solidFill>
                  <a:srgbClr val="FFFF00"/>
                </a:solidFill>
                <a:latin typeface="Comic Sans MS" panose="030F0902030302020204" pitchFamily="66" charset="0"/>
              </a:rPr>
              <a:t>Don’t sent but carry on chatting</a:t>
            </a:r>
          </a:p>
          <a:p>
            <a:pPr marL="609600" indent="-609600">
              <a:buFontTx/>
              <a:buAutoNum type="arabicPeriod"/>
            </a:pPr>
            <a:endParaRPr lang="en-GB" altLang="en-US" sz="2000" b="1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sz="2000" b="1">
                <a:solidFill>
                  <a:srgbClr val="FFFF00"/>
                </a:solidFill>
                <a:latin typeface="Comic Sans MS" panose="030F0902030302020204" pitchFamily="66" charset="0"/>
              </a:rPr>
              <a:t>Send only a photo of her face</a:t>
            </a:r>
            <a:r>
              <a:rPr lang="en-GB" altLang="en-US" sz="2000"/>
              <a:t> 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EB8BEB18-228B-C242-A8CD-1F9469DF6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276475"/>
            <a:ext cx="4500562" cy="587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FF0000"/>
                </a:solidFill>
                <a:latin typeface="Comic Sans MS" panose="030F0902030302020204" pitchFamily="66" charset="0"/>
              </a:rPr>
              <a:t>Bad advice</a:t>
            </a: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FF0000"/>
                </a:solidFill>
                <a:latin typeface="Comic Sans MS" panose="030F0902030302020204" pitchFamily="66" charset="0"/>
              </a:rPr>
              <a:t>	looses control of photo</a:t>
            </a:r>
          </a:p>
          <a:p>
            <a:pPr>
              <a:spcBef>
                <a:spcPct val="50000"/>
              </a:spcBef>
            </a:pPr>
            <a:endParaRPr lang="en-GB" altLang="en-US" sz="800" b="1" i="1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66FF33"/>
                </a:solidFill>
                <a:latin typeface="Comic Sans MS" panose="030F0902030302020204" pitchFamily="66" charset="0"/>
              </a:rPr>
              <a:t>Good choice </a:t>
            </a: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66FF33"/>
                </a:solidFill>
                <a:latin typeface="Comic Sans MS" panose="030F0902030302020204" pitchFamily="66" charset="0"/>
              </a:rPr>
              <a:t>	tell a trusted adult when worried</a:t>
            </a:r>
          </a:p>
          <a:p>
            <a:pPr>
              <a:spcBef>
                <a:spcPct val="50000"/>
              </a:spcBef>
            </a:pPr>
            <a:endParaRPr lang="en-GB" altLang="en-US" sz="800" b="1" i="1">
              <a:solidFill>
                <a:srgbClr val="66FF33"/>
              </a:solidFill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66FF33"/>
                </a:solidFill>
                <a:latin typeface="Comic Sans MS" panose="030F0902030302020204" pitchFamily="66" charset="0"/>
              </a:rPr>
              <a:t>Good advice </a:t>
            </a: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66FF33"/>
                </a:solidFill>
                <a:latin typeface="Comic Sans MS" panose="030F0902030302020204" pitchFamily="66" charset="0"/>
              </a:rPr>
              <a:t>	keep in control</a:t>
            </a:r>
          </a:p>
          <a:p>
            <a:pPr>
              <a:spcBef>
                <a:spcPct val="50000"/>
              </a:spcBef>
            </a:pPr>
            <a:endParaRPr lang="en-GB" altLang="en-US" sz="800" b="1" i="1">
              <a:solidFill>
                <a:srgbClr val="66FF33"/>
              </a:solidFill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FF0000"/>
                </a:solidFill>
                <a:latin typeface="Comic Sans MS" panose="030F0902030302020204" pitchFamily="66" charset="0"/>
              </a:rPr>
              <a:t>Bad advice </a:t>
            </a:r>
          </a:p>
          <a:p>
            <a:pPr>
              <a:spcBef>
                <a:spcPct val="50000"/>
              </a:spcBef>
            </a:pPr>
            <a:r>
              <a:rPr lang="en-GB" altLang="en-US" b="1" i="1">
                <a:solidFill>
                  <a:srgbClr val="FF0000"/>
                </a:solidFill>
                <a:latin typeface="Comic Sans MS" panose="030F0902030302020204" pitchFamily="66" charset="0"/>
              </a:rPr>
              <a:t>looses control of photo</a:t>
            </a:r>
          </a:p>
          <a:p>
            <a:pPr>
              <a:spcBef>
                <a:spcPct val="50000"/>
              </a:spcBef>
            </a:pPr>
            <a:endParaRPr lang="en-GB" altLang="en-US" b="1" i="1"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>
            <a:extLst>
              <a:ext uri="{FF2B5EF4-FFF2-40B4-BE49-F238E27FC236}">
                <a16:creationId xmlns:a16="http://schemas.microsoft.com/office/drawing/2014/main" id="{8D253CB0-3CE5-BE47-AEC4-078D6459B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-7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>
            <a:extLst>
              <a:ext uri="{FF2B5EF4-FFF2-40B4-BE49-F238E27FC236}">
                <a16:creationId xmlns:a16="http://schemas.microsoft.com/office/drawing/2014/main" id="{2E102687-8314-E846-B904-9020E13407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2217737"/>
          </a:xfrm>
        </p:spPr>
        <p:txBody>
          <a:bodyPr/>
          <a:lstStyle/>
          <a:p>
            <a:pPr algn="l"/>
            <a: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  <a:t>“Because I refused to meet with Gary my chatroom “friend”.</a:t>
            </a:r>
            <a:b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</a:br>
            <a: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  <a:t>Now he is threatening to write nasty things about me </a:t>
            </a:r>
            <a:b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</a:br>
            <a: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  <a:t>							 </a:t>
            </a:r>
            <a:r>
              <a:rPr lang="en-GB" altLang="en-US" sz="2000">
                <a:solidFill>
                  <a:srgbClr val="FFFF00"/>
                </a:solidFill>
                <a:latin typeface="Comic Sans MS" panose="030F0902030302020204" pitchFamily="66" charset="0"/>
              </a:rPr>
              <a:t>Lowri, age 11</a:t>
            </a:r>
            <a: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  <a:t> </a:t>
            </a:r>
            <a:b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</a:br>
            <a:r>
              <a:rPr lang="en-GB" altLang="en-US" sz="2400">
                <a:solidFill>
                  <a:schemeClr val="tx1"/>
                </a:solidFill>
                <a:latin typeface="Comic Sans MS" panose="030F0902030302020204" pitchFamily="66" charset="0"/>
              </a:rPr>
              <a:t>What should I do?</a:t>
            </a:r>
            <a:br>
              <a:rPr lang="en-GB" altLang="en-US" sz="2400">
                <a:solidFill>
                  <a:schemeClr val="tx1"/>
                </a:solidFill>
                <a:latin typeface="Comic Sans MS" panose="030F0902030302020204" pitchFamily="66" charset="0"/>
              </a:rPr>
            </a:br>
            <a:endParaRPr lang="en-GB" altLang="en-US" sz="240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A6632EA-4CAD-FF4F-BE14-CF3AE1632A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133600"/>
            <a:ext cx="4105275" cy="4319588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GB" altLang="en-US" sz="2000">
              <a:solidFill>
                <a:srgbClr val="FFFF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sz="2000">
                <a:solidFill>
                  <a:srgbClr val="FFFF00"/>
                </a:solidFill>
                <a:latin typeface="Comic Sans MS" panose="030F0902030302020204" pitchFamily="66" charset="0"/>
              </a:rPr>
              <a:t>Don’t tell anyone else</a:t>
            </a:r>
          </a:p>
          <a:p>
            <a:pPr marL="609600" indent="-609600">
              <a:buFontTx/>
              <a:buAutoNum type="arabicPeriod"/>
            </a:pPr>
            <a:endParaRPr lang="en-GB" altLang="en-US" sz="2000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sz="2000">
                <a:solidFill>
                  <a:srgbClr val="FFFF00"/>
                </a:solidFill>
                <a:latin typeface="Comic Sans MS" panose="030F0902030302020204" pitchFamily="66" charset="0"/>
              </a:rPr>
              <a:t>Save the message and report it </a:t>
            </a:r>
          </a:p>
          <a:p>
            <a:pPr marL="609600" indent="-609600">
              <a:buFontTx/>
              <a:buAutoNum type="arabicPeriod"/>
            </a:pPr>
            <a:endParaRPr lang="en-GB" altLang="en-US" sz="2000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sz="2000">
                <a:solidFill>
                  <a:srgbClr val="FFFF00"/>
                </a:solidFill>
                <a:latin typeface="Comic Sans MS" panose="030F0902030302020204" pitchFamily="66" charset="0"/>
              </a:rPr>
              <a:t>Agree to meet , to stop him carrying out his threat</a:t>
            </a:r>
          </a:p>
          <a:p>
            <a:pPr marL="609600" indent="-609600">
              <a:buFontTx/>
              <a:buAutoNum type="arabicPeriod"/>
            </a:pPr>
            <a:endParaRPr lang="en-GB" altLang="en-US" sz="2000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609600" indent="-609600">
              <a:buFontTx/>
              <a:buAutoNum type="arabicPeriod"/>
            </a:pPr>
            <a:endParaRPr lang="en-GB" altLang="en-US" sz="2000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sz="2000">
                <a:solidFill>
                  <a:srgbClr val="FFFF00"/>
                </a:solidFill>
                <a:latin typeface="Comic Sans MS" panose="030F0902030302020204" pitchFamily="66" charset="0"/>
              </a:rPr>
              <a:t>Talk to a trusted adult</a:t>
            </a:r>
            <a:r>
              <a:rPr lang="en-GB" altLang="en-US" sz="2000"/>
              <a:t> 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CC17A03F-919B-2041-947B-DE8CE233B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060575"/>
            <a:ext cx="3889375" cy="577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0000"/>
                </a:solidFill>
                <a:latin typeface="Comic Sans MS" panose="030F0902030302020204" pitchFamily="66" charset="0"/>
              </a:rPr>
              <a:t>Bad advice</a:t>
            </a:r>
          </a:p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0000"/>
                </a:solidFill>
                <a:latin typeface="Comic Sans MS" panose="030F0902030302020204" pitchFamily="66" charset="0"/>
              </a:rPr>
              <a:t>	threatening someone against the law</a:t>
            </a:r>
          </a:p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66FF33"/>
                </a:solidFill>
                <a:latin typeface="Comic Sans MS" panose="030F0902030302020204" pitchFamily="66" charset="0"/>
              </a:rPr>
              <a:t>Good advice</a:t>
            </a:r>
          </a:p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66FF33"/>
                </a:solidFill>
                <a:latin typeface="Comic Sans MS" panose="030F0902030302020204" pitchFamily="66" charset="0"/>
              </a:rPr>
              <a:t>	report to police</a:t>
            </a:r>
          </a:p>
          <a:p>
            <a:pPr>
              <a:spcBef>
                <a:spcPct val="50000"/>
              </a:spcBef>
            </a:pPr>
            <a:endParaRPr lang="en-GB" altLang="en-US" sz="800" b="1">
              <a:solidFill>
                <a:srgbClr val="66FF33"/>
              </a:solidFill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0000"/>
                </a:solidFill>
                <a:latin typeface="Comic Sans MS" panose="030F0902030302020204" pitchFamily="66" charset="0"/>
              </a:rPr>
              <a:t>Bad advice</a:t>
            </a:r>
          </a:p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0000"/>
                </a:solidFill>
                <a:latin typeface="Comic Sans MS" panose="030F0902030302020204" pitchFamily="66" charset="0"/>
              </a:rPr>
              <a:t>	threatening someone is against the law report to police</a:t>
            </a:r>
          </a:p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66FF33"/>
                </a:solidFill>
                <a:latin typeface="Comic Sans MS" panose="030F0902030302020204" pitchFamily="66" charset="0"/>
              </a:rPr>
              <a:t>Good advice </a:t>
            </a:r>
          </a:p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66FF33"/>
                </a:solidFill>
                <a:latin typeface="Comic Sans MS" panose="030F0902030302020204" pitchFamily="66" charset="0"/>
              </a:rPr>
              <a:t>	talk to trusted adult if worried</a:t>
            </a:r>
          </a:p>
          <a:p>
            <a:pPr>
              <a:spcBef>
                <a:spcPct val="50000"/>
              </a:spcBef>
            </a:pPr>
            <a:endParaRPr lang="en-GB" altLang="en-US" b="1"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7">
            <a:extLst>
              <a:ext uri="{FF2B5EF4-FFF2-40B4-BE49-F238E27FC236}">
                <a16:creationId xmlns:a16="http://schemas.microsoft.com/office/drawing/2014/main" id="{E0604453-5B61-364F-8486-232192242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-7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0" name="Rectangle 2">
            <a:extLst>
              <a:ext uri="{FF2B5EF4-FFF2-40B4-BE49-F238E27FC236}">
                <a16:creationId xmlns:a16="http://schemas.microsoft.com/office/drawing/2014/main" id="{3DDE8BF5-107A-BE42-9660-243C25D2B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2217737"/>
          </a:xfrm>
        </p:spPr>
        <p:txBody>
          <a:bodyPr/>
          <a:lstStyle/>
          <a:p>
            <a:pPr algn="l"/>
            <a: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  <a:t>For the past month some people on my MSN contact list are always writing nasty and horrible  things about me.  </a:t>
            </a:r>
            <a:b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</a:br>
            <a: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  <a:t> 						             </a:t>
            </a:r>
            <a:r>
              <a:rPr lang="en-GB" altLang="en-US" sz="2000">
                <a:solidFill>
                  <a:srgbClr val="FFFF00"/>
                </a:solidFill>
                <a:latin typeface="Comic Sans MS" panose="030F0902030302020204" pitchFamily="66" charset="0"/>
              </a:rPr>
              <a:t>Imran, age 12</a:t>
            </a:r>
            <a: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  <a:t> </a:t>
            </a:r>
            <a:b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</a:br>
            <a:r>
              <a:rPr lang="en-GB" altLang="en-US" sz="2400">
                <a:solidFill>
                  <a:schemeClr val="tx1"/>
                </a:solidFill>
                <a:latin typeface="Comic Sans MS" panose="030F0902030302020204" pitchFamily="66" charset="0"/>
              </a:rPr>
              <a:t>What should I do?</a:t>
            </a:r>
            <a: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  <a:t> </a:t>
            </a:r>
            <a:br>
              <a:rPr lang="en-GB" altLang="en-US" sz="2400">
                <a:solidFill>
                  <a:srgbClr val="FFFF00"/>
                </a:solidFill>
                <a:latin typeface="Comic Sans MS" panose="030F0902030302020204" pitchFamily="66" charset="0"/>
              </a:rPr>
            </a:br>
            <a:endParaRPr lang="en-GB" altLang="en-US" sz="2400">
              <a:solidFill>
                <a:srgbClr val="FFFF00"/>
              </a:solidFill>
              <a:latin typeface="Comic Sans MS" panose="030F0902030302020204" pitchFamily="66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E56269B-D7E2-004B-ADDE-AC65433B4A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4330700" cy="3633788"/>
          </a:xfrm>
        </p:spPr>
        <p:txBody>
          <a:bodyPr/>
          <a:lstStyle/>
          <a:p>
            <a:pPr marL="609600" indent="-609600"/>
            <a:endParaRPr lang="en-GB" altLang="en-US" sz="2000">
              <a:solidFill>
                <a:srgbClr val="FFFF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sz="2000" b="1">
                <a:solidFill>
                  <a:srgbClr val="FFFF00"/>
                </a:solidFill>
                <a:latin typeface="Comic Sans MS" panose="030F0902030302020204" pitchFamily="66" charset="0"/>
              </a:rPr>
              <a:t>Keep it to yourself, ignore them</a:t>
            </a:r>
          </a:p>
          <a:p>
            <a:pPr marL="609600" indent="-609600">
              <a:buFontTx/>
              <a:buAutoNum type="arabicPeriod"/>
            </a:pPr>
            <a:endParaRPr lang="en-GB" altLang="en-US" sz="2000" b="1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sz="2000" b="1">
                <a:solidFill>
                  <a:srgbClr val="FFFF00"/>
                </a:solidFill>
                <a:latin typeface="Comic Sans MS" panose="030F0902030302020204" pitchFamily="66" charset="0"/>
              </a:rPr>
              <a:t>Save the messages and report them</a:t>
            </a:r>
          </a:p>
          <a:p>
            <a:pPr marL="609600" indent="-609600">
              <a:buFontTx/>
              <a:buAutoNum type="arabicPeriod"/>
            </a:pPr>
            <a:endParaRPr lang="en-GB" altLang="en-US" sz="2000" b="1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sz="2000" b="1">
                <a:solidFill>
                  <a:srgbClr val="FFFF00"/>
                </a:solidFill>
                <a:latin typeface="Comic Sans MS" panose="030F0902030302020204" pitchFamily="66" charset="0"/>
              </a:rPr>
              <a:t>Stop chatting immediately</a:t>
            </a:r>
          </a:p>
          <a:p>
            <a:pPr marL="609600" indent="-609600">
              <a:buFontTx/>
              <a:buAutoNum type="arabicPeriod"/>
            </a:pPr>
            <a:endParaRPr lang="en-GB" altLang="en-US" sz="900" b="1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609600" indent="-609600">
              <a:buFontTx/>
              <a:buAutoNum type="arabicPeriod"/>
            </a:pPr>
            <a:endParaRPr lang="en-GB" altLang="en-US" sz="2800" b="1">
              <a:solidFill>
                <a:srgbClr val="FFFF00"/>
              </a:solidFill>
              <a:latin typeface="Comic Sans MS" panose="030F09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sz="2000" b="1">
                <a:solidFill>
                  <a:srgbClr val="FFFF00"/>
                </a:solidFill>
                <a:latin typeface="Comic Sans MS" panose="030F0902030302020204" pitchFamily="66" charset="0"/>
              </a:rPr>
              <a:t>Talk to a trusted adult</a:t>
            </a:r>
            <a:r>
              <a:rPr lang="en-GB" altLang="en-US" sz="20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9725E791-8D06-6940-A491-BDED23A55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708275"/>
            <a:ext cx="4249737" cy="532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0000"/>
                </a:solidFill>
                <a:latin typeface="Comic Sans MS" panose="030F0902030302020204" pitchFamily="66" charset="0"/>
              </a:rPr>
              <a:t>Bad advice</a:t>
            </a:r>
          </a:p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0000"/>
                </a:solidFill>
                <a:latin typeface="Comic Sans MS" panose="030F0902030302020204" pitchFamily="66" charset="0"/>
              </a:rPr>
              <a:t>	always tell when you are bullied</a:t>
            </a:r>
          </a:p>
          <a:p>
            <a:pPr>
              <a:spcBef>
                <a:spcPct val="50000"/>
              </a:spcBef>
            </a:pPr>
            <a:endParaRPr lang="en-GB" altLang="en-US" sz="800" b="1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66FF33"/>
                </a:solidFill>
                <a:latin typeface="Comic Sans MS" panose="030F0902030302020204" pitchFamily="66" charset="0"/>
              </a:rPr>
              <a:t>Good advice</a:t>
            </a:r>
          </a:p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66FF33"/>
                </a:solidFill>
                <a:latin typeface="Comic Sans MS" panose="030F0902030302020204" pitchFamily="66" charset="0"/>
              </a:rPr>
              <a:t>	report to police or talk to Childline</a:t>
            </a:r>
          </a:p>
          <a:p>
            <a:pPr>
              <a:spcBef>
                <a:spcPct val="50000"/>
              </a:spcBef>
            </a:pPr>
            <a:endParaRPr lang="en-GB" altLang="en-US" sz="800" b="1"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66FF33"/>
                </a:solidFill>
                <a:latin typeface="Comic Sans MS" panose="030F0902030302020204" pitchFamily="66" charset="0"/>
              </a:rPr>
              <a:t>Good advice </a:t>
            </a:r>
          </a:p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66FF33"/>
                </a:solidFill>
                <a:latin typeface="Comic Sans MS" panose="030F0902030302020204" pitchFamily="66" charset="0"/>
              </a:rPr>
              <a:t>	if you feel uncomfortable</a:t>
            </a:r>
          </a:p>
          <a:p>
            <a:pPr>
              <a:spcBef>
                <a:spcPct val="50000"/>
              </a:spcBef>
            </a:pPr>
            <a:endParaRPr lang="en-GB" altLang="en-US" sz="800" b="1"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66FF33"/>
                </a:solidFill>
                <a:latin typeface="Comic Sans MS" panose="030F0902030302020204" pitchFamily="66" charset="0"/>
              </a:rPr>
              <a:t>Good advice</a:t>
            </a:r>
          </a:p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66FF33"/>
                </a:solidFill>
                <a:latin typeface="Comic Sans MS" panose="030F0902030302020204" pitchFamily="66" charset="0"/>
              </a:rPr>
              <a:t>	talk to trusted adult if worried</a:t>
            </a:r>
          </a:p>
          <a:p>
            <a:pPr>
              <a:spcBef>
                <a:spcPct val="50000"/>
              </a:spcBef>
            </a:pPr>
            <a:endParaRPr lang="en-GB" altLang="en-US">
              <a:solidFill>
                <a:srgbClr val="66FF33"/>
              </a:solidFill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>
              <a:latin typeface="Comic Sans MS" panose="030F09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08AA02C-B00E-3646-94A8-B056D7177E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33D0B1B-5EFC-F64D-88E9-7F4AA32582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altLang="en-US" sz="6000">
              <a:latin typeface="Comic Sans MS" panose="030F0902030302020204" pitchFamily="66" charset="0"/>
            </a:endParaRPr>
          </a:p>
          <a:p>
            <a:pPr algn="ctr">
              <a:buFontTx/>
              <a:buNone/>
            </a:pPr>
            <a:r>
              <a:rPr lang="en-GB" altLang="en-US" sz="6000">
                <a:solidFill>
                  <a:srgbClr val="FFFF00"/>
                </a:solidFill>
                <a:latin typeface="Comic Sans MS" panose="030F0902030302020204" pitchFamily="66" charset="0"/>
              </a:rPr>
              <a:t>Did you offer good advice?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632</Words>
  <Application>Microsoft Macintosh PowerPoint</Application>
  <PresentationFormat>On-screen Show (4:3)</PresentationFormat>
  <Paragraphs>137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Comic Sans MS</vt:lpstr>
      <vt:lpstr>Default Design</vt:lpstr>
      <vt:lpstr>Internet safety </vt:lpstr>
      <vt:lpstr>PowerPoint Presentation</vt:lpstr>
      <vt:lpstr>“I met Sam in an internet chatroom, we have been in contact for a few weeks.  He wants to meet.”                                                                        Jillian, age 12 What do you think? </vt:lpstr>
      <vt:lpstr> “Gwyn has asked for my phone number and e.mail address, we have been in contact for a few weeks, we get on really well we are Man U fans.”                                                                             Ian, age 11 What should I do? </vt:lpstr>
      <vt:lpstr>“Sarah has asked for my home address, we have been friends on the internet for months. She wants to visit my home.                                                                                                   Janet, age 13   What should I do? </vt:lpstr>
      <vt:lpstr>Jack sent me a photo of him playing rugby. He wants a photo of me.         Sian age 12 What should I do? </vt:lpstr>
      <vt:lpstr>“Because I refused to meet with Gary my chatroom “friend”. Now he is threatening to write nasty things about me          Lowri, age 11  What should I do? </vt:lpstr>
      <vt:lpstr>For the past month some people on my MSN contact list are always writing nasty and horrible  things about me.                       Imran, age 12  What should I do?  </vt:lpstr>
      <vt:lpstr>PowerPoint Presentation</vt:lpstr>
    </vt:vector>
  </TitlesOfParts>
  <Company>North Wales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92367</dc:creator>
  <cp:lastModifiedBy>Andy Holland</cp:lastModifiedBy>
  <cp:revision>22</cp:revision>
  <dcterms:created xsi:type="dcterms:W3CDTF">2006-12-05T09:22:32Z</dcterms:created>
  <dcterms:modified xsi:type="dcterms:W3CDTF">2022-03-03T09:04:47Z</dcterms:modified>
</cp:coreProperties>
</file>