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23"/>
  </p:notesMasterIdLst>
  <p:sldIdLst>
    <p:sldId id="281" r:id="rId2"/>
    <p:sldId id="260" r:id="rId3"/>
    <p:sldId id="292" r:id="rId4"/>
    <p:sldId id="262" r:id="rId5"/>
    <p:sldId id="293" r:id="rId6"/>
    <p:sldId id="294" r:id="rId7"/>
    <p:sldId id="295" r:id="rId8"/>
    <p:sldId id="296" r:id="rId9"/>
    <p:sldId id="297" r:id="rId10"/>
    <p:sldId id="298" r:id="rId11"/>
    <p:sldId id="270" r:id="rId12"/>
    <p:sldId id="284" r:id="rId13"/>
    <p:sldId id="271" r:id="rId14"/>
    <p:sldId id="285" r:id="rId15"/>
    <p:sldId id="286" r:id="rId16"/>
    <p:sldId id="287" r:id="rId17"/>
    <p:sldId id="288" r:id="rId18"/>
    <p:sldId id="266" r:id="rId19"/>
    <p:sldId id="289" r:id="rId20"/>
    <p:sldId id="290" r:id="rId21"/>
    <p:sldId id="291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7" autoAdjust="0"/>
    <p:restoredTop sz="94674"/>
  </p:normalViewPr>
  <p:slideViewPr>
    <p:cSldViewPr>
      <p:cViewPr varScale="1">
        <p:scale>
          <a:sx n="119" d="100"/>
          <a:sy n="119" d="100"/>
        </p:scale>
        <p:origin x="18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B58234-2730-B749-8E2B-B0D40A0FDC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1FD22-A85B-F442-9660-C412D76F84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73032C-58BD-8242-AA0F-4FECE5FB2445}" type="datetimeFigureOut">
              <a:rPr lang="en-GB"/>
              <a:pPr>
                <a:defRPr/>
              </a:pPr>
              <a:t>02/03/2022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5B4BDD1-80CC-584D-9492-B12591835C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9238851-F017-2845-BA15-FB9AEB54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4D545-D61D-0246-9D77-DD7E0B763E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E2B52-F125-CE4D-9233-F09FC55279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630678-5F9B-EF4F-9EAA-35BEEFE2952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566F6C19-56C0-5844-B979-EA07503DF5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E17409C6-DFBA-E64C-A176-49F7A2F587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322731A3-1B0A-6E49-B727-113E494925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C4F3AD-05A8-FB4A-81DC-9B57A5345E1A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8EDA2089-1E87-0C40-96B4-1012D242AA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EFD1C3D6-D6FB-EF42-86D4-24F7916AA5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BDE14C4B-1333-754E-86E8-EB7CCEA5A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0F5E37-64E9-0E43-A2C9-B21CF6F8DCA9}" type="slidenum">
              <a:rPr lang="en-GB" altLang="en-US"/>
              <a:pPr eaLnBrk="1" hangingPunct="1"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E8CCB591-68E8-C14B-8065-A96CB9573C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884AE09D-802D-654C-A08D-911ED6FD9F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53731FE5-7067-D74D-8D9C-B8D3FE38E7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486AF0-27A4-2F4A-A777-257561B9FA0A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4F1151B2-7CEB-D049-AC56-07514F5DD2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6963F88C-B1B2-FC4A-B2BD-0B14007AA9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0F0490A-0A2A-F94E-8A06-65F85DF24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83ADA3-77C7-914C-8FE6-D4BEE1850104}" type="slidenum">
              <a:rPr lang="en-GB" altLang="en-US"/>
              <a:pPr eaLnBrk="1" hangingPunct="1"/>
              <a:t>11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8666D5AD-D485-1C4E-9F93-2E1A4DF811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B04476B0-2CA0-884E-A6F2-3C29F807A4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1DBF47FF-70B8-834B-A94E-4E9CBC4B49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13182C1-3075-A549-81D1-77FF0D78FFF8}" type="slidenum">
              <a:rPr lang="en-GB" altLang="en-US"/>
              <a:pPr eaLnBrk="1" hangingPunct="1"/>
              <a:t>12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B85F0A52-28EF-C242-93DF-5FABBE1AB3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CE22ACE4-EC04-4D4F-95C0-3C21C2B747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420C471F-73E0-094F-95C4-03A3C81507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DC3C66-9365-A24E-A937-30440A16410D}" type="slidenum">
              <a:rPr lang="en-GB" altLang="en-US"/>
              <a:pPr eaLnBrk="1" hangingPunct="1"/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D87485F4-13CA-6A4D-A60F-2A2317E15C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190751C9-105D-314A-9EF9-49187E4253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64FFA3CB-EECC-1349-B816-2440ADCD76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91B561-F963-5D46-8793-E6C4821B3459}" type="slidenum">
              <a:rPr lang="en-GB" altLang="en-US"/>
              <a:pPr eaLnBrk="1" hangingPunct="1"/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A4A9488B-DF0C-2A45-97B0-5E8127F20F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0DB54CFC-9450-0944-B97C-3CAE6BE8F8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66CF5B13-F0BA-9F4C-B79E-EDAA64429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6E9230-E873-5A4B-8CD3-A0F5D87D7536}" type="slidenum">
              <a:rPr lang="en-GB" altLang="en-US"/>
              <a:pPr eaLnBrk="1" hangingPunct="1"/>
              <a:t>18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67CEC1-F8DA-BE46-BE8A-3B6255B9E2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24EE43-7A83-FB4D-9ACD-AC3C76AF3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911FF3-0A9C-8748-A2C5-30D7E11AD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7FB449-FAFD-A248-BBA8-D36393B6CC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729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0433B8-5C89-1A4B-AB6F-B4B96A4C4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4DD143-5CE0-5C4F-9D13-42BBFDFE76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9FEFD8-7000-1447-B776-655067B2E3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7BC12-A727-E94A-B303-E8F4B65691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488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E0468C-07DE-AE40-B8C3-8D6C4FEB9F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DB05E0-E59A-7F44-8D67-B8415F544C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77A4FB-18AD-184B-93FF-4B56383604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8C16F-B54E-304F-B76E-8DEF17E315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413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94F2C-942C-904A-ACC6-75BACCAB80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C10686-37E8-EF49-84E8-6662BD6C32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EB2F94-041A-104F-9372-FCC025C1D9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16574-9AA0-AC41-B621-637523FA33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777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7E86EE-C3C3-6E4C-B782-3C32DA17EA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5FEBDF-EA2A-834D-95B3-05CE76B739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F47218-FBD5-5C46-8656-C34DDBFF76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E305C-3729-584C-86B9-734614A801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036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FAB66B-117B-5C48-BF67-3C434ECB72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D23702-09F2-BC4A-B3F6-C6764AD344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DBBF79-21DF-BF4E-9161-F7CC480B31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668AB-C331-5A44-99B0-D6C89A03CA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454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22CD1C-C126-F048-BEFF-01B28761A9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AD3BD3-6AD3-D54E-AC5A-2DE1ABF429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7C288-B687-B54D-BD42-81E5FBA089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725BC2-2126-AC4A-A2ED-91321C393F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27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42B436F-FAA0-C941-8289-BBDED37F0D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51FD14-B0D5-0140-8B51-9CE8AD7E09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333AF7-8ED3-8447-9586-1B42524EC1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99AD2-A840-0E4F-8E1D-D4125007A7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896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8070963-F510-EA46-8036-EC3043233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55BDBB-9B36-784F-82E6-C656A3CEDB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B949D5-B06D-924C-9A7A-E7865619D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8F976-EF7F-2449-AEE9-44636393D2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024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499EF5-3CAB-BC48-B0E2-54EE357963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BB71E42-032D-2247-9A38-8D4FCC80EF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FE242C5-F503-4E4C-BD19-39375E690A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420E9-B5C2-2B4D-86E3-392D0B59B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992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C205A2-CD3A-C94A-90E7-72F2A79A93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95A941-D8BC-1340-9E79-0B29033237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A9346F-4181-BA42-8434-EE1A2F6341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334DA-B604-0C44-A5AF-2C906DB411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141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07E424-8437-C54E-951E-26BDCF8E4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1C1499-E4C2-7447-B749-1ABE3CB17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DF95A0-2B65-2B42-AC46-7FB268217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470D3-6160-0F4A-9F8B-CAE29CFF5C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856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6B05E4-94CA-6246-9905-500BAD8CC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7109EDA-0F71-5245-82FF-6BCC8A02F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DE2091-B1A2-BF4E-ACD7-3A4B97DABA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D949100-BDB9-084F-BD4E-A2F346FDD9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E2FA17-0AA9-FA4D-819F-45397FDB55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20F3E4-285A-7340-993D-0370FB2CFD1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>
            <a:extLst>
              <a:ext uri="{FF2B5EF4-FFF2-40B4-BE49-F238E27FC236}">
                <a16:creationId xmlns:a16="http://schemas.microsoft.com/office/drawing/2014/main" id="{A575E629-4511-4C45-BBF6-D66D11549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AWSLCP_rgb_web">
            <a:extLst>
              <a:ext uri="{FF2B5EF4-FFF2-40B4-BE49-F238E27FC236}">
                <a16:creationId xmlns:a16="http://schemas.microsoft.com/office/drawing/2014/main" id="{6DEC0114-180D-F74A-9013-F9F0ACE7B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1627187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 descr="AC Grey Land (no strap)">
            <a:extLst>
              <a:ext uri="{FF2B5EF4-FFF2-40B4-BE49-F238E27FC236}">
                <a16:creationId xmlns:a16="http://schemas.microsoft.com/office/drawing/2014/main" id="{C191806C-ED22-C24F-AC1A-7D82BC520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765175"/>
            <a:ext cx="17843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4">
            <a:extLst>
              <a:ext uri="{FF2B5EF4-FFF2-40B4-BE49-F238E27FC236}">
                <a16:creationId xmlns:a16="http://schemas.microsoft.com/office/drawing/2014/main" id="{BD3265C1-F3AF-E742-83D0-37CD7625EFD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349500"/>
            <a:ext cx="7705725" cy="1570038"/>
          </a:xfrm>
          <a:noFill/>
        </p:spPr>
        <p:txBody>
          <a:bodyPr anchor="ctr"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GB" altLang="en-US" sz="2600" b="1">
                <a:latin typeface="Comic Sans MS" panose="030F0902030302020204" pitchFamily="66" charset="0"/>
                <a:cs typeface="Times New Roman" panose="02020603050405020304" pitchFamily="18" charset="0"/>
              </a:rPr>
              <a:t>The All Wales School Liaison Core Programme</a:t>
            </a:r>
            <a:endParaRPr lang="en-GB" altLang="en-US" sz="2600" b="1">
              <a:latin typeface="Comic Sans MS" panose="030F0902030302020204" pitchFamily="66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GB" altLang="en-US" sz="2600" b="1">
              <a:latin typeface="Comic Sans MS" panose="030F0902030302020204" pitchFamily="66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GB" altLang="en-US" sz="2600" b="1">
                <a:solidFill>
                  <a:srgbClr val="0000FF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Crime Prevention and Keeping Safe </a:t>
            </a:r>
            <a:endParaRPr lang="en-GB" altLang="en-US" sz="2600" b="1">
              <a:latin typeface="Comic Sans MS" panose="030F0902030302020204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6883C289-D0A6-E146-B694-ECFB3ECC4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489450"/>
            <a:ext cx="69119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2000" b="1">
                <a:latin typeface="Comic Sans MS" panose="030F0902030302020204" pitchFamily="66" charset="0"/>
                <a:cs typeface="Times New Roman" panose="02020603050405020304" pitchFamily="18" charset="0"/>
              </a:rPr>
              <a:t>Social and Legal Aspects of Personal Safety</a:t>
            </a:r>
          </a:p>
          <a:p>
            <a:pPr algn="ctr"/>
            <a:r>
              <a:rPr lang="en-GB" altLang="en-US" sz="2000" b="1">
                <a:latin typeface="Comic Sans MS" panose="030F0902030302020204" pitchFamily="66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GB" altLang="en-US" sz="2000" b="1">
                <a:solidFill>
                  <a:srgbClr val="FF000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Level 1 &amp; Level 2</a:t>
            </a:r>
          </a:p>
          <a:p>
            <a:pPr algn="ctr"/>
            <a:endParaRPr lang="en-GB" altLang="en-US" sz="2000" b="1">
              <a:solidFill>
                <a:srgbClr val="FF0000"/>
              </a:solidFill>
              <a:latin typeface="Comic Sans MS" panose="030F09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GB" altLang="en-US" sz="2000" b="1">
                <a:solidFill>
                  <a:srgbClr val="FF000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Key Stage 3</a:t>
            </a:r>
            <a:endParaRPr lang="en-GB" altLang="en-US" sz="2000">
              <a:solidFill>
                <a:srgbClr val="FF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2055" name="TextBox 10">
            <a:extLst>
              <a:ext uri="{FF2B5EF4-FFF2-40B4-BE49-F238E27FC236}">
                <a16:creationId xmlns:a16="http://schemas.microsoft.com/office/drawing/2014/main" id="{CFA26999-534F-6948-9E54-048911A84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5545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902030302020204" pitchFamily="66" charset="0"/>
              </a:rPr>
              <a:t>Supporting PowerPoint for the teacher lessons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5138FC4-1ABD-2344-993C-790F26EFF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653D2B55-124B-0149-8DC9-DFE23E7DB9E1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Content Placeholder 3">
            <a:extLst>
              <a:ext uri="{FF2B5EF4-FFF2-40B4-BE49-F238E27FC236}">
                <a16:creationId xmlns:a16="http://schemas.microsoft.com/office/drawing/2014/main" id="{0D113054-00B2-9F48-A62B-74FD6E5D82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9" name="Picture 4">
            <a:extLst>
              <a:ext uri="{FF2B5EF4-FFF2-40B4-BE49-F238E27FC236}">
                <a16:creationId xmlns:a16="http://schemas.microsoft.com/office/drawing/2014/main" id="{FEDE8B2F-20A8-CF46-99A6-2524514CB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t="20213" r="14082" b="98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92EB44D9-AEF6-DC44-8196-3E6F443FA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Line 53">
            <a:extLst>
              <a:ext uri="{FF2B5EF4-FFF2-40B4-BE49-F238E27FC236}">
                <a16:creationId xmlns:a16="http://schemas.microsoft.com/office/drawing/2014/main" id="{B946EA96-4614-BB4C-A874-5AF32CAED2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404813"/>
            <a:ext cx="0" cy="61198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2" name="Line 56">
            <a:extLst>
              <a:ext uri="{FF2B5EF4-FFF2-40B4-BE49-F238E27FC236}">
                <a16:creationId xmlns:a16="http://schemas.microsoft.com/office/drawing/2014/main" id="{6AF73609-393A-DD45-BE9A-B3E20CDA236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31913" y="2997200"/>
            <a:ext cx="69850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3" name="Line 57">
            <a:extLst>
              <a:ext uri="{FF2B5EF4-FFF2-40B4-BE49-F238E27FC236}">
                <a16:creationId xmlns:a16="http://schemas.microsoft.com/office/drawing/2014/main" id="{15332EE8-3597-FD4F-A76A-6DAF878BAC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31913" y="4724400"/>
            <a:ext cx="69850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4" name="TextBox 61">
            <a:extLst>
              <a:ext uri="{FF2B5EF4-FFF2-40B4-BE49-F238E27FC236}">
                <a16:creationId xmlns:a16="http://schemas.microsoft.com/office/drawing/2014/main" id="{25A24554-CB9E-3742-8FD2-BCA11DA24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latin typeface="Comic Sans MS" panose="030F0902030302020204" pitchFamily="66" charset="0"/>
              </a:rPr>
              <a:t>AC3.</a:t>
            </a:r>
          </a:p>
        </p:txBody>
      </p:sp>
      <p:sp>
        <p:nvSpPr>
          <p:cNvPr id="12295" name="Title 24">
            <a:extLst>
              <a:ext uri="{FF2B5EF4-FFF2-40B4-BE49-F238E27FC236}">
                <a16:creationId xmlns:a16="http://schemas.microsoft.com/office/drawing/2014/main" id="{087DC771-C88B-8D45-9473-1413F9626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>
                <a:solidFill>
                  <a:schemeClr val="tx1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Anti-social behaviour is........ </a:t>
            </a:r>
            <a:endParaRPr lang="en-GB" altLang="en-US"/>
          </a:p>
        </p:txBody>
      </p:sp>
      <p:sp>
        <p:nvSpPr>
          <p:cNvPr id="12296" name="Rectangle 25">
            <a:extLst>
              <a:ext uri="{FF2B5EF4-FFF2-40B4-BE49-F238E27FC236}">
                <a16:creationId xmlns:a16="http://schemas.microsoft.com/office/drawing/2014/main" id="{3CF22959-4CE2-374F-9D34-FE1A7822B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946275"/>
            <a:ext cx="7272338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4400">
                <a:latin typeface="Comic Sans MS" panose="030F0902030302020204" pitchFamily="66" charset="0"/>
                <a:cs typeface="Times New Roman" panose="02020603050405020304" pitchFamily="18" charset="0"/>
              </a:rPr>
              <a:t>any behaviour that you think is wrong, upsets someone or is against </a:t>
            </a:r>
          </a:p>
          <a:p>
            <a:pPr algn="ctr"/>
            <a:r>
              <a:rPr lang="en-GB" altLang="en-US" sz="4400">
                <a:latin typeface="Comic Sans MS" panose="030F0902030302020204" pitchFamily="66" charset="0"/>
                <a:cs typeface="Times New Roman" panose="02020603050405020304" pitchFamily="18" charset="0"/>
              </a:rPr>
              <a:t>the law.</a:t>
            </a:r>
            <a:r>
              <a:rPr lang="en-GB" altLang="en-US" sz="4400">
                <a:latin typeface="Comic Sans MS" panose="030F09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53">
            <a:extLst>
              <a:ext uri="{FF2B5EF4-FFF2-40B4-BE49-F238E27FC236}">
                <a16:creationId xmlns:a16="http://schemas.microsoft.com/office/drawing/2014/main" id="{17D7C21E-C17F-864C-8B3D-D177B5B63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404813"/>
            <a:ext cx="0" cy="61198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5" name="Line 56">
            <a:extLst>
              <a:ext uri="{FF2B5EF4-FFF2-40B4-BE49-F238E27FC236}">
                <a16:creationId xmlns:a16="http://schemas.microsoft.com/office/drawing/2014/main" id="{C3B1A866-50E2-A54A-A09B-1360687040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31913" y="2997200"/>
            <a:ext cx="69850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6" name="Line 57">
            <a:extLst>
              <a:ext uri="{FF2B5EF4-FFF2-40B4-BE49-F238E27FC236}">
                <a16:creationId xmlns:a16="http://schemas.microsoft.com/office/drawing/2014/main" id="{AD447ABA-EED0-2B4F-9187-624DC87902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31913" y="4724400"/>
            <a:ext cx="69850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7" name="TextBox 61">
            <a:extLst>
              <a:ext uri="{FF2B5EF4-FFF2-40B4-BE49-F238E27FC236}">
                <a16:creationId xmlns:a16="http://schemas.microsoft.com/office/drawing/2014/main" id="{5270C1E8-6AFA-114D-A3D9-7FB08C2B2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latin typeface="Comic Sans MS" panose="030F0902030302020204" pitchFamily="66" charset="0"/>
              </a:rPr>
              <a:t>AC3.</a:t>
            </a:r>
          </a:p>
        </p:txBody>
      </p:sp>
      <p:sp>
        <p:nvSpPr>
          <p:cNvPr id="13318" name="Title 24">
            <a:extLst>
              <a:ext uri="{FF2B5EF4-FFF2-40B4-BE49-F238E27FC236}">
                <a16:creationId xmlns:a16="http://schemas.microsoft.com/office/drawing/2014/main" id="{DD177F69-B5CB-F54A-89BD-4958FBDF7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>
                <a:solidFill>
                  <a:schemeClr val="tx1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 </a:t>
            </a:r>
            <a:endParaRPr lang="en-GB" altLang="en-US"/>
          </a:p>
        </p:txBody>
      </p:sp>
      <p:pic>
        <p:nvPicPr>
          <p:cNvPr id="13319" name="Picture 8">
            <a:extLst>
              <a:ext uri="{FF2B5EF4-FFF2-40B4-BE49-F238E27FC236}">
                <a16:creationId xmlns:a16="http://schemas.microsoft.com/office/drawing/2014/main" id="{2AA385FE-1449-7242-BC3E-5F422C460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t="1862" r="80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CB80B97D-476C-2F42-8362-D3DFF9825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>
            <a:extLst>
              <a:ext uri="{FF2B5EF4-FFF2-40B4-BE49-F238E27FC236}">
                <a16:creationId xmlns:a16="http://schemas.microsoft.com/office/drawing/2014/main" id="{8042F1BC-8062-C449-8ABA-52F69CD24CF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268413"/>
            <a:ext cx="4824412" cy="5256212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en-GB" altLang="en-US" sz="1800">
                <a:latin typeface="Comic Sans MS" panose="030F0902030302020204" pitchFamily="66" charset="0"/>
              </a:rPr>
              <a:t>                                  </a:t>
            </a:r>
            <a:r>
              <a:rPr lang="en-GB" altLang="en-US" sz="1800" b="1">
                <a:latin typeface="Comic Sans MS" panose="030F0902030302020204" pitchFamily="66" charset="0"/>
              </a:rPr>
              <a:t>Which is the correct order? </a:t>
            </a:r>
          </a:p>
        </p:txBody>
      </p:sp>
      <p:sp>
        <p:nvSpPr>
          <p:cNvPr id="14340" name="Title 4">
            <a:extLst>
              <a:ext uri="{FF2B5EF4-FFF2-40B4-BE49-F238E27FC236}">
                <a16:creationId xmlns:a16="http://schemas.microsoft.com/office/drawing/2014/main" id="{930BFAF0-9008-7646-8FFE-1509DF50A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sz="2000" b="1">
                <a:solidFill>
                  <a:srgbClr val="0000FF"/>
                </a:solidFill>
                <a:latin typeface="Comic Sans MS" panose="030F0902030302020204" pitchFamily="66" charset="0"/>
              </a:rPr>
              <a:t>L1. Identify the legal process as a consequence of ASB</a:t>
            </a:r>
            <a:br>
              <a:rPr lang="en-GB" altLang="en-US" sz="2000" b="1">
                <a:solidFill>
                  <a:srgbClr val="0000FF"/>
                </a:solidFill>
                <a:latin typeface="Comic Sans MS" panose="030F0902030302020204" pitchFamily="66" charset="0"/>
              </a:rPr>
            </a:br>
            <a:r>
              <a:rPr lang="en-GB" altLang="en-US" sz="2000" b="1">
                <a:solidFill>
                  <a:srgbClr val="339966"/>
                </a:solidFill>
                <a:latin typeface="Comic Sans MS" panose="030F0902030302020204" pitchFamily="66" charset="0"/>
              </a:rPr>
              <a:t>L2. Describe the legal process as a consequence of ASB</a:t>
            </a:r>
          </a:p>
        </p:txBody>
      </p:sp>
      <p:sp>
        <p:nvSpPr>
          <p:cNvPr id="14341" name="TextBox 4">
            <a:extLst>
              <a:ext uri="{FF2B5EF4-FFF2-40B4-BE49-F238E27FC236}">
                <a16:creationId xmlns:a16="http://schemas.microsoft.com/office/drawing/2014/main" id="{29441B15-E3F1-3C4C-9CDC-6CAFF8BAC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122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latin typeface="Comic Sans MS" panose="030F0902030302020204" pitchFamily="66" charset="0"/>
              </a:rPr>
              <a:t>AC3.2</a:t>
            </a:r>
            <a:r>
              <a:rPr lang="en-GB" altLang="en-US"/>
              <a:t> </a:t>
            </a:r>
          </a:p>
        </p:txBody>
      </p:sp>
      <p:pic>
        <p:nvPicPr>
          <p:cNvPr id="14342" name="Picture 5" descr="Letter 1.jpg">
            <a:extLst>
              <a:ext uri="{FF2B5EF4-FFF2-40B4-BE49-F238E27FC236}">
                <a16:creationId xmlns:a16="http://schemas.microsoft.com/office/drawing/2014/main" id="{1A1DA5F2-EB22-4F48-833C-0ABE26369FF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1"/>
          <a:stretch>
            <a:fillRect/>
          </a:stretch>
        </p:blipFill>
        <p:spPr bwMode="auto">
          <a:xfrm>
            <a:off x="2771775" y="3860800"/>
            <a:ext cx="2389188" cy="15367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3" descr="Mother_letter.jpg">
            <a:extLst>
              <a:ext uri="{FF2B5EF4-FFF2-40B4-BE49-F238E27FC236}">
                <a16:creationId xmlns:a16="http://schemas.microsoft.com/office/drawing/2014/main" id="{491388DE-8C7A-FC4F-878E-1C8C821D77D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"/>
          <a:stretch>
            <a:fillRect/>
          </a:stretch>
        </p:blipFill>
        <p:spPr bwMode="auto">
          <a:xfrm>
            <a:off x="684213" y="4868863"/>
            <a:ext cx="2413000" cy="1582737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4" name="Group 14">
            <a:extLst>
              <a:ext uri="{FF2B5EF4-FFF2-40B4-BE49-F238E27FC236}">
                <a16:creationId xmlns:a16="http://schemas.microsoft.com/office/drawing/2014/main" id="{F9C78CA6-3F7D-9A43-B32A-34DD39E000B6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773238"/>
            <a:ext cx="2420937" cy="1454150"/>
            <a:chOff x="1063" y="13322"/>
            <a:chExt cx="3506" cy="2141"/>
          </a:xfrm>
        </p:grpSpPr>
        <p:pic>
          <p:nvPicPr>
            <p:cNvPr id="14351" name="Picture 2" descr="Letter on Mat.jpg">
              <a:extLst>
                <a:ext uri="{FF2B5EF4-FFF2-40B4-BE49-F238E27FC236}">
                  <a16:creationId xmlns:a16="http://schemas.microsoft.com/office/drawing/2014/main" id="{8DE0C284-FD1D-5A48-AC7C-B20B4F226B5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43"/>
            <a:stretch>
              <a:fillRect/>
            </a:stretch>
          </p:blipFill>
          <p:spPr bwMode="auto">
            <a:xfrm>
              <a:off x="1063" y="13322"/>
              <a:ext cx="3506" cy="2141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2" name="Text Box 16">
              <a:extLst>
                <a:ext uri="{FF2B5EF4-FFF2-40B4-BE49-F238E27FC236}">
                  <a16:creationId xmlns:a16="http://schemas.microsoft.com/office/drawing/2014/main" id="{D9AF3A46-16A7-3A44-868C-7CB3F7220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3" y="13564"/>
              <a:ext cx="3356" cy="1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endParaRPr lang="en-GB" altLang="en-US" sz="1100" b="1">
                <a:latin typeface="Comic Sans MS" panose="030F0902030302020204" pitchFamily="66" charset="0"/>
              </a:endParaRPr>
            </a:p>
            <a:p>
              <a:pPr algn="ctr" eaLnBrk="1" hangingPunct="1">
                <a:spcAft>
                  <a:spcPts val="1000"/>
                </a:spcAft>
              </a:pPr>
              <a:r>
                <a:rPr lang="en-GB" altLang="en-US" sz="1100" b="1">
                  <a:latin typeface="Comic Sans MS" panose="030F0902030302020204" pitchFamily="66" charset="0"/>
                </a:rPr>
                <a:t>Warning letter</a:t>
              </a:r>
            </a:p>
            <a:p>
              <a:pPr eaLnBrk="1" hangingPunct="1"/>
              <a:endParaRPr lang="en-US" altLang="en-US"/>
            </a:p>
          </p:txBody>
        </p:sp>
      </p:grpSp>
      <p:sp>
        <p:nvSpPr>
          <p:cNvPr id="14345" name="Text Box 17">
            <a:extLst>
              <a:ext uri="{FF2B5EF4-FFF2-40B4-BE49-F238E27FC236}">
                <a16:creationId xmlns:a16="http://schemas.microsoft.com/office/drawing/2014/main" id="{3EF4867C-8DE8-674C-AB86-569F3204D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149725"/>
            <a:ext cx="18002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GB" altLang="en-US" sz="1200" b="1">
                <a:solidFill>
                  <a:srgbClr val="FF0000"/>
                </a:solidFill>
                <a:latin typeface="Comic Sans MS" panose="030F0902030302020204" pitchFamily="66" charset="0"/>
              </a:rPr>
              <a:t>Acceptable Behaviour </a:t>
            </a:r>
            <a:endParaRPr lang="en-GB" altLang="en-US" sz="1200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 algn="ctr" eaLnBrk="1" hangingPunct="1">
              <a:spcAft>
                <a:spcPts val="600"/>
              </a:spcAft>
            </a:pPr>
            <a:r>
              <a:rPr lang="en-GB" altLang="en-US" sz="1200" b="1">
                <a:solidFill>
                  <a:srgbClr val="FF0000"/>
                </a:solidFill>
                <a:latin typeface="Comic Sans MS" panose="030F0902030302020204" pitchFamily="66" charset="0"/>
              </a:rPr>
              <a:t>Contract</a:t>
            </a:r>
            <a:endParaRPr lang="en-US" altLang="en-US" sz="1200"/>
          </a:p>
        </p:txBody>
      </p:sp>
      <p:sp>
        <p:nvSpPr>
          <p:cNvPr id="14346" name="Text Box 19">
            <a:extLst>
              <a:ext uri="{FF2B5EF4-FFF2-40B4-BE49-F238E27FC236}">
                <a16:creationId xmlns:a16="http://schemas.microsoft.com/office/drawing/2014/main" id="{8FECA40C-ADB7-464C-9777-38C198A6D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941888"/>
            <a:ext cx="2124075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endParaRPr lang="en-GB" altLang="en-US" sz="1100" b="1">
              <a:latin typeface="Comic Sans MS" panose="030F0902030302020204" pitchFamily="66" charset="0"/>
            </a:endParaRPr>
          </a:p>
          <a:p>
            <a:pPr algn="ctr" eaLnBrk="1" hangingPunct="1">
              <a:spcAft>
                <a:spcPts val="1000"/>
              </a:spcAft>
            </a:pPr>
            <a:r>
              <a:rPr lang="en-GB" altLang="en-US" sz="1100" b="1">
                <a:latin typeface="Comic Sans MS" panose="030F0902030302020204" pitchFamily="66" charset="0"/>
              </a:rPr>
              <a:t>Second ASB letter to parents.</a:t>
            </a:r>
            <a:endParaRPr lang="en-US" altLang="en-US"/>
          </a:p>
        </p:txBody>
      </p:sp>
      <p:grpSp>
        <p:nvGrpSpPr>
          <p:cNvPr id="14347" name="Group 11">
            <a:extLst>
              <a:ext uri="{FF2B5EF4-FFF2-40B4-BE49-F238E27FC236}">
                <a16:creationId xmlns:a16="http://schemas.microsoft.com/office/drawing/2014/main" id="{74EA237B-9AC4-4C42-A3EF-5DF7A843890B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2205038"/>
            <a:ext cx="2405063" cy="1460500"/>
            <a:chOff x="2670" y="10937"/>
            <a:chExt cx="3788" cy="2300"/>
          </a:xfrm>
        </p:grpSpPr>
        <p:pic>
          <p:nvPicPr>
            <p:cNvPr id="14349" name="Picture 6" descr="Letter 2.jpg">
              <a:extLst>
                <a:ext uri="{FF2B5EF4-FFF2-40B4-BE49-F238E27FC236}">
                  <a16:creationId xmlns:a16="http://schemas.microsoft.com/office/drawing/2014/main" id="{3158266A-9B57-FC42-839F-9C7A4D055E5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71"/>
            <a:stretch>
              <a:fillRect/>
            </a:stretch>
          </p:blipFill>
          <p:spPr bwMode="auto">
            <a:xfrm>
              <a:off x="2670" y="10937"/>
              <a:ext cx="3788" cy="2300"/>
            </a:xfrm>
            <a:prstGeom prst="rect">
              <a:avLst/>
            </a:prstGeom>
            <a:noFill/>
            <a:ln w="5715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0" name="Text Box 13">
              <a:extLst>
                <a:ext uri="{FF2B5EF4-FFF2-40B4-BE49-F238E27FC236}">
                  <a16:creationId xmlns:a16="http://schemas.microsoft.com/office/drawing/2014/main" id="{EEED3ABF-EFFF-2541-8092-FF79C02444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0" y="11223"/>
              <a:ext cx="3707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 sz="1100" b="1">
                <a:solidFill>
                  <a:srgbClr val="FF0000"/>
                </a:solidFill>
                <a:latin typeface="Comic Sans MS" panose="030F0902030302020204" pitchFamily="66" charset="0"/>
              </a:endParaRPr>
            </a:p>
            <a:p>
              <a:pPr eaLnBrk="1" hangingPunct="1"/>
              <a:r>
                <a:rPr lang="en-GB" altLang="en-US" sz="1100" b="1">
                  <a:solidFill>
                    <a:srgbClr val="FF0000"/>
                  </a:solidFill>
                  <a:latin typeface="Comic Sans MS" panose="030F0902030302020204" pitchFamily="66" charset="0"/>
                </a:rPr>
                <a:t>A</a:t>
              </a:r>
              <a:r>
                <a:rPr lang="en-GB" altLang="en-US" sz="1100" b="1">
                  <a:latin typeface="Comic Sans MS" panose="030F0902030302020204" pitchFamily="66" charset="0"/>
                </a:rPr>
                <a:t>nti-</a:t>
              </a:r>
              <a:r>
                <a:rPr lang="en-GB" altLang="en-US" sz="1100" b="1">
                  <a:solidFill>
                    <a:srgbClr val="FF0000"/>
                  </a:solidFill>
                  <a:latin typeface="Comic Sans MS" panose="030F0902030302020204" pitchFamily="66" charset="0"/>
                </a:rPr>
                <a:t>S</a:t>
              </a:r>
              <a:r>
                <a:rPr lang="en-GB" altLang="en-US" sz="1100" b="1">
                  <a:latin typeface="Comic Sans MS" panose="030F0902030302020204" pitchFamily="66" charset="0"/>
                </a:rPr>
                <a:t>ocial </a:t>
              </a:r>
              <a:r>
                <a:rPr lang="en-GB" altLang="en-US" sz="1100" b="1">
                  <a:solidFill>
                    <a:srgbClr val="FF0000"/>
                  </a:solidFill>
                  <a:latin typeface="Comic Sans MS" panose="030F0902030302020204" pitchFamily="66" charset="0"/>
                </a:rPr>
                <a:t>B</a:t>
              </a:r>
              <a:r>
                <a:rPr lang="en-GB" altLang="en-US" sz="1100" b="1">
                  <a:latin typeface="Comic Sans MS" panose="030F0902030302020204" pitchFamily="66" charset="0"/>
                </a:rPr>
                <a:t>ehaviour </a:t>
              </a:r>
              <a:r>
                <a:rPr lang="en-GB" altLang="en-US" sz="1100" b="1">
                  <a:solidFill>
                    <a:srgbClr val="FF0000"/>
                  </a:solidFill>
                  <a:latin typeface="Comic Sans MS" panose="030F0902030302020204" pitchFamily="66" charset="0"/>
                </a:rPr>
                <a:t>O</a:t>
              </a:r>
              <a:r>
                <a:rPr lang="en-GB" altLang="en-US" sz="1100" b="1">
                  <a:latin typeface="Comic Sans MS" panose="030F0902030302020204" pitchFamily="66" charset="0"/>
                </a:rPr>
                <a:t>rder</a:t>
              </a:r>
            </a:p>
            <a:p>
              <a:pPr eaLnBrk="1" hangingPunct="1"/>
              <a:endParaRPr lang="en-US" altLang="en-US"/>
            </a:p>
          </p:txBody>
        </p:sp>
      </p:grpSp>
      <p:pic>
        <p:nvPicPr>
          <p:cNvPr id="14348" name="Picture 20" descr="Ladder On White : Vector Art">
            <a:extLst>
              <a:ext uri="{FF2B5EF4-FFF2-40B4-BE49-F238E27FC236}">
                <a16:creationId xmlns:a16="http://schemas.microsoft.com/office/drawing/2014/main" id="{9C327A85-CD26-424E-8B35-FAAC1F19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5637" r="48694" b="5223"/>
          <a:stretch>
            <a:fillRect/>
          </a:stretch>
        </p:blipFill>
        <p:spPr bwMode="auto">
          <a:xfrm rot="723775">
            <a:off x="5940425" y="1989138"/>
            <a:ext cx="122555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EB605C93-12B1-CD46-AF67-6CE7848FF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Line 53">
            <a:extLst>
              <a:ext uri="{FF2B5EF4-FFF2-40B4-BE49-F238E27FC236}">
                <a16:creationId xmlns:a16="http://schemas.microsoft.com/office/drawing/2014/main" id="{D4F4231C-DFE1-1048-87B5-907877D83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404813"/>
            <a:ext cx="0" cy="61198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4" name="Line 56">
            <a:extLst>
              <a:ext uri="{FF2B5EF4-FFF2-40B4-BE49-F238E27FC236}">
                <a16:creationId xmlns:a16="http://schemas.microsoft.com/office/drawing/2014/main" id="{4254EF39-D90E-B544-AE08-E032C116EA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31913" y="2997200"/>
            <a:ext cx="69850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5" name="Line 57">
            <a:extLst>
              <a:ext uri="{FF2B5EF4-FFF2-40B4-BE49-F238E27FC236}">
                <a16:creationId xmlns:a16="http://schemas.microsoft.com/office/drawing/2014/main" id="{814F5446-7FAB-C142-B2E9-9CE8D758F46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31913" y="4724400"/>
            <a:ext cx="6985000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6" name="Title 24">
            <a:extLst>
              <a:ext uri="{FF2B5EF4-FFF2-40B4-BE49-F238E27FC236}">
                <a16:creationId xmlns:a16="http://schemas.microsoft.com/office/drawing/2014/main" id="{0B212B07-369A-7742-B3BD-0487761B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altLang="en-US"/>
          </a:p>
        </p:txBody>
      </p:sp>
      <p:pic>
        <p:nvPicPr>
          <p:cNvPr id="15367" name="Picture 8">
            <a:extLst>
              <a:ext uri="{FF2B5EF4-FFF2-40B4-BE49-F238E27FC236}">
                <a16:creationId xmlns:a16="http://schemas.microsoft.com/office/drawing/2014/main" id="{B1187686-569F-2B42-BF90-D17956301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2" t="16756" r="12247" b="114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B1CD640A-BDF9-BB4D-A599-EC2CD0403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DA67175F-4D88-6844-B518-B808E16316A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8" name="Content Placeholder 3">
            <a:extLst>
              <a:ext uri="{FF2B5EF4-FFF2-40B4-BE49-F238E27FC236}">
                <a16:creationId xmlns:a16="http://schemas.microsoft.com/office/drawing/2014/main" id="{760C2F50-E4F8-6241-AE98-CA48C35BCE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9" name="Picture 4">
            <a:extLst>
              <a:ext uri="{FF2B5EF4-FFF2-40B4-BE49-F238E27FC236}">
                <a16:creationId xmlns:a16="http://schemas.microsoft.com/office/drawing/2014/main" id="{9C09416D-7B7B-F54D-BFFD-D5D384A8A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8" t="16223" r="12231" b="103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816C693-3BD6-934F-AA51-0B8C4E27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1" name="Text Placeholder 2">
            <a:extLst>
              <a:ext uri="{FF2B5EF4-FFF2-40B4-BE49-F238E27FC236}">
                <a16:creationId xmlns:a16="http://schemas.microsoft.com/office/drawing/2014/main" id="{A3A7D9E5-349C-8146-85E8-E37457DD0AA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2" name="Content Placeholder 3">
            <a:extLst>
              <a:ext uri="{FF2B5EF4-FFF2-40B4-BE49-F238E27FC236}">
                <a16:creationId xmlns:a16="http://schemas.microsoft.com/office/drawing/2014/main" id="{B500153C-548A-1642-8FDC-BD7063CA11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962CE05C-FC31-B340-843D-559222532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5" t="16756" r="12752" b="9840"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DCE2B5D-A5C1-DE4B-A939-0AEDDDE60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5" name="Text Placeholder 2">
            <a:extLst>
              <a:ext uri="{FF2B5EF4-FFF2-40B4-BE49-F238E27FC236}">
                <a16:creationId xmlns:a16="http://schemas.microsoft.com/office/drawing/2014/main" id="{B1126AEC-C9BE-A24C-BD4F-CE22EA5CC03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6" name="Content Placeholder 3">
            <a:extLst>
              <a:ext uri="{FF2B5EF4-FFF2-40B4-BE49-F238E27FC236}">
                <a16:creationId xmlns:a16="http://schemas.microsoft.com/office/drawing/2014/main" id="{68916DD2-3D48-B34C-8EE2-DC96486136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8437" name="Picture 4">
            <a:extLst>
              <a:ext uri="{FF2B5EF4-FFF2-40B4-BE49-F238E27FC236}">
                <a16:creationId xmlns:a16="http://schemas.microsoft.com/office/drawing/2014/main" id="{69FB2F6E-1EB2-3046-BB6B-6F111C5A1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3" t="15691" r="12421" b="106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1F5C4045-B34E-704A-89BF-7FFC0AAD1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>
            <a:extLst>
              <a:ext uri="{FF2B5EF4-FFF2-40B4-BE49-F238E27FC236}">
                <a16:creationId xmlns:a16="http://schemas.microsoft.com/office/drawing/2014/main" id="{39E9DC02-45CF-044E-BDE7-5F15718C0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>
                <a:solidFill>
                  <a:schemeClr val="tx1"/>
                </a:solidFill>
                <a:latin typeface="Comic Sans MS" panose="030F0902030302020204" pitchFamily="66" charset="0"/>
              </a:rPr>
              <a:t>Domestic abuse is……………………</a:t>
            </a:r>
          </a:p>
        </p:txBody>
      </p:sp>
      <p:sp>
        <p:nvSpPr>
          <p:cNvPr id="19460" name="TextBox 10">
            <a:extLst>
              <a:ext uri="{FF2B5EF4-FFF2-40B4-BE49-F238E27FC236}">
                <a16:creationId xmlns:a16="http://schemas.microsoft.com/office/drawing/2014/main" id="{C1FD2ADF-1535-6A42-86C8-C4540F5AC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19863"/>
            <a:ext cx="1512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latin typeface="Comic Sans MS" panose="030F0902030302020204" pitchFamily="66" charset="0"/>
              </a:rPr>
              <a:t>AC5.</a:t>
            </a:r>
          </a:p>
        </p:txBody>
      </p:sp>
      <p:sp>
        <p:nvSpPr>
          <p:cNvPr id="19461" name="TextBox 11">
            <a:extLst>
              <a:ext uri="{FF2B5EF4-FFF2-40B4-BE49-F238E27FC236}">
                <a16:creationId xmlns:a16="http://schemas.microsoft.com/office/drawing/2014/main" id="{108C7AD9-6435-9E4E-9E8B-42ED38CD0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700213"/>
            <a:ext cx="633571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>
                <a:latin typeface="Comic Sans MS" panose="030F0902030302020204" pitchFamily="66" charset="0"/>
              </a:rPr>
              <a:t>any incident involving someone 16 or over which is abusive, violent, threatening, controlling or harmful by an intimate partner or family member, regardless of gender or sexuality.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05590FE-72B6-EC44-8970-ABB5EAAF4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483" name="Text Placeholder 2">
            <a:extLst>
              <a:ext uri="{FF2B5EF4-FFF2-40B4-BE49-F238E27FC236}">
                <a16:creationId xmlns:a16="http://schemas.microsoft.com/office/drawing/2014/main" id="{972DDDA7-D950-2A4B-A102-CA07441B60A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484" name="Content Placeholder 3">
            <a:extLst>
              <a:ext uri="{FF2B5EF4-FFF2-40B4-BE49-F238E27FC236}">
                <a16:creationId xmlns:a16="http://schemas.microsoft.com/office/drawing/2014/main" id="{20235CA1-FD61-3E4D-9B28-23FD6127A3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5" name="Picture 4">
            <a:extLst>
              <a:ext uri="{FF2B5EF4-FFF2-40B4-BE49-F238E27FC236}">
                <a16:creationId xmlns:a16="http://schemas.microsoft.com/office/drawing/2014/main" id="{D94B9A97-B281-7A41-96D0-9E763E6AF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3" t="20744" r="14404" b="106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>
            <a:extLst>
              <a:ext uri="{FF2B5EF4-FFF2-40B4-BE49-F238E27FC236}">
                <a16:creationId xmlns:a16="http://schemas.microsoft.com/office/drawing/2014/main" id="{40E8E892-C078-F44B-88D5-2CD0B45AF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F251792F-7E63-E84C-B3C8-4674BEA38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7704138" cy="1143000"/>
          </a:xfrm>
        </p:spPr>
        <p:txBody>
          <a:bodyPr/>
          <a:lstStyle/>
          <a:p>
            <a:pPr eaLnBrk="1" hangingPunct="1"/>
            <a:r>
              <a:rPr lang="en-GB" altLang="en-US" b="1">
                <a:latin typeface="Comic Sans MS" panose="030F0902030302020204" pitchFamily="66" charset="0"/>
              </a:rPr>
              <a:t>Define a unit of Alcohol</a:t>
            </a:r>
            <a:endParaRPr lang="en-US" altLang="en-US" b="1">
              <a:latin typeface="Comic Sans MS" panose="030F0902030302020204" pitchFamily="66" charset="0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7492457-F00D-1D44-9A2E-8F4E2454921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341438"/>
            <a:ext cx="7272337" cy="46085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400">
                <a:latin typeface="Comic Sans MS" panose="030F0902030302020204" pitchFamily="66" charset="0"/>
              </a:rPr>
              <a:t>One unit is 10 ml of pure Alcohol. </a:t>
            </a:r>
          </a:p>
          <a:p>
            <a:pPr eaLnBrk="1" hangingPunct="1">
              <a:buFontTx/>
              <a:buNone/>
            </a:pPr>
            <a:endParaRPr lang="en-GB" altLang="en-US" sz="1200">
              <a:latin typeface="Comic Sans MS" panose="030F09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 sz="2400">
                <a:latin typeface="Comic Sans MS" panose="030F0902030302020204" pitchFamily="66" charset="0"/>
              </a:rPr>
              <a:t>One unit of Alcohol is about equal to:</a:t>
            </a:r>
          </a:p>
          <a:p>
            <a:pPr eaLnBrk="1" hangingPunct="1">
              <a:buFontTx/>
              <a:buNone/>
            </a:pPr>
            <a:r>
              <a:rPr lang="en-GB" altLang="en-US" sz="2400">
                <a:latin typeface="Comic Sans MS" panose="030F0902030302020204" pitchFamily="66" charset="0"/>
              </a:rPr>
              <a:t> 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en-GB" altLang="en-US" sz="2400">
                <a:latin typeface="Comic Sans MS" panose="030F0902030302020204" pitchFamily="66" charset="0"/>
              </a:rPr>
              <a:t>half a pint of ordinary strength beer, lager or cider (3-4% alcohol by volume); 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en-GB" altLang="en-US" sz="2400">
                <a:latin typeface="Comic Sans MS" panose="030F0902030302020204" pitchFamily="66" charset="0"/>
              </a:rPr>
              <a:t>a small pub measure (25 ml) of spirits (40% alcohol by volume); </a:t>
            </a:r>
          </a:p>
          <a:p>
            <a:pPr lvl="1" algn="just" eaLnBrk="1" hangingPunct="1">
              <a:buFont typeface="Arial" panose="020B0604020202020204" pitchFamily="34" charset="0"/>
              <a:buChar char="•"/>
            </a:pPr>
            <a:r>
              <a:rPr lang="en-GB" altLang="en-US" sz="2400">
                <a:latin typeface="Comic Sans MS" panose="030F0902030302020204" pitchFamily="66" charset="0"/>
              </a:rPr>
              <a:t>a standard pub measure (50 ml) of fortified wine such as sherry or port (20% alcohol by volume).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US" altLang="en-US" sz="4400">
              <a:solidFill>
                <a:schemeClr val="tx2"/>
              </a:solidFill>
              <a:latin typeface="Comic Sans MS" panose="030F0902030302020204" pitchFamily="66" charset="0"/>
            </a:endParaRPr>
          </a:p>
        </p:txBody>
      </p:sp>
      <p:pic>
        <p:nvPicPr>
          <p:cNvPr id="3077" name="Picture 5" descr="C:\Users\Linda\Documents\photos\programme photos\alcohol\172142700.jpg">
            <a:extLst>
              <a:ext uri="{FF2B5EF4-FFF2-40B4-BE49-F238E27FC236}">
                <a16:creationId xmlns:a16="http://schemas.microsoft.com/office/drawing/2014/main" id="{BD13F829-281C-1049-8875-A1E596725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79805">
            <a:off x="5962650" y="1277938"/>
            <a:ext cx="1216025" cy="1016000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inda\Documents\photos\programme photos\alcohol\173836000.jpg">
            <a:extLst>
              <a:ext uri="{FF2B5EF4-FFF2-40B4-BE49-F238E27FC236}">
                <a16:creationId xmlns:a16="http://schemas.microsoft.com/office/drawing/2014/main" id="{9FCE9108-0057-8F4E-BE89-CCD91A3B9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4506">
            <a:off x="6886575" y="1689100"/>
            <a:ext cx="1166813" cy="977900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Box 6">
            <a:extLst>
              <a:ext uri="{FF2B5EF4-FFF2-40B4-BE49-F238E27FC236}">
                <a16:creationId xmlns:a16="http://schemas.microsoft.com/office/drawing/2014/main" id="{A3492367-39E4-F54C-AD51-043D67188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6515100"/>
            <a:ext cx="64770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b="1">
                <a:latin typeface="Comic Sans MS" panose="030F0902030302020204" pitchFamily="66" charset="0"/>
              </a:rPr>
              <a:t>AC1</a:t>
            </a:r>
            <a:r>
              <a:rPr lang="en-GB" altLang="en-US" b="1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D16F4F4-6FDF-834E-AC5F-6AFAB1EA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7" name="Text Placeholder 2">
            <a:extLst>
              <a:ext uri="{FF2B5EF4-FFF2-40B4-BE49-F238E27FC236}">
                <a16:creationId xmlns:a16="http://schemas.microsoft.com/office/drawing/2014/main" id="{7D8C448F-F278-3E47-B3F5-003E180640F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8" name="Content Placeholder 3">
            <a:extLst>
              <a:ext uri="{FF2B5EF4-FFF2-40B4-BE49-F238E27FC236}">
                <a16:creationId xmlns:a16="http://schemas.microsoft.com/office/drawing/2014/main" id="{64E726A4-FBE1-FB47-BD0C-F577215A23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9" name="Picture 4">
            <a:extLst>
              <a:ext uri="{FF2B5EF4-FFF2-40B4-BE49-F238E27FC236}">
                <a16:creationId xmlns:a16="http://schemas.microsoft.com/office/drawing/2014/main" id="{293826D8-4AFE-1D43-A401-7451DB9FD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t="21011" r="14580" b="111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B4C6DA4-C02D-DC47-9378-BE3E3F868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2531" name="Text Placeholder 2">
            <a:extLst>
              <a:ext uri="{FF2B5EF4-FFF2-40B4-BE49-F238E27FC236}">
                <a16:creationId xmlns:a16="http://schemas.microsoft.com/office/drawing/2014/main" id="{1DFD7213-975D-5841-85DC-CDEC28E1601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2532" name="Content Placeholder 3">
            <a:extLst>
              <a:ext uri="{FF2B5EF4-FFF2-40B4-BE49-F238E27FC236}">
                <a16:creationId xmlns:a16="http://schemas.microsoft.com/office/drawing/2014/main" id="{62AD067C-08DA-844F-B781-0663372107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E8A4C911-21EC-7545-AE7B-AEDCBC313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5" t="21011" r="14580" b="9309"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B2DDFA35-93F9-3446-A3D6-3EE836991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C9D36528-66F0-6D4B-9945-B1F9A86855E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100" name="Content Placeholder 3">
            <a:extLst>
              <a:ext uri="{FF2B5EF4-FFF2-40B4-BE49-F238E27FC236}">
                <a16:creationId xmlns:a16="http://schemas.microsoft.com/office/drawing/2014/main" id="{91C955C9-58E4-9341-8D2D-C12BF2BB76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01" name="Picture 4">
            <a:extLst>
              <a:ext uri="{FF2B5EF4-FFF2-40B4-BE49-F238E27FC236}">
                <a16:creationId xmlns:a16="http://schemas.microsoft.com/office/drawing/2014/main" id="{1D93F3D7-8A79-9746-904D-12B489D0C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3" t="20213" r="14404" b="106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E625104-BDFC-394F-9063-8A1DD47C6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A51EBC22-461C-7042-8002-46FEB00D4A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147050" cy="1143000"/>
          </a:xfrm>
        </p:spPr>
        <p:txBody>
          <a:bodyPr/>
          <a:lstStyle/>
          <a:p>
            <a:pPr algn="l" eaLnBrk="1" hangingPunct="1"/>
            <a:r>
              <a:rPr lang="en-GB" altLang="en-US" sz="2000">
                <a:solidFill>
                  <a:srgbClr val="0000FF"/>
                </a:solidFill>
                <a:latin typeface="Comic Sans MS" panose="030F0902030302020204" pitchFamily="66" charset="0"/>
              </a:rPr>
              <a:t>     L1. State three laws about alcohol use</a:t>
            </a:r>
            <a:r>
              <a:rPr lang="en-GB" altLang="en-US" sz="2000">
                <a:solidFill>
                  <a:srgbClr val="339966"/>
                </a:solidFill>
                <a:latin typeface="Comic Sans MS" panose="030F0902030302020204" pitchFamily="66" charset="0"/>
              </a:rPr>
              <a:t> </a:t>
            </a:r>
            <a:br>
              <a:rPr lang="en-GB" altLang="en-US" sz="2000">
                <a:solidFill>
                  <a:srgbClr val="339966"/>
                </a:solidFill>
                <a:latin typeface="Comic Sans MS" panose="030F0902030302020204" pitchFamily="66" charset="0"/>
              </a:rPr>
            </a:br>
            <a:r>
              <a:rPr lang="en-GB" altLang="en-US" sz="2000">
                <a:solidFill>
                  <a:srgbClr val="339966"/>
                </a:solidFill>
                <a:latin typeface="Comic Sans MS" panose="030F0902030302020204" pitchFamily="66" charset="0"/>
              </a:rPr>
              <a:t>     L2. State three laws about alcohol use </a:t>
            </a:r>
            <a:endParaRPr lang="en-US" altLang="en-US" sz="2000">
              <a:solidFill>
                <a:srgbClr val="339966"/>
              </a:solidFill>
              <a:latin typeface="Comic Sans MS" panose="030F0902030302020204" pitchFamily="66" charset="0"/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01EE90D9-1276-9849-A7A2-4746F194A3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916113"/>
            <a:ext cx="7426325" cy="4525962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r>
              <a:rPr lang="en-GB" sz="2400" dirty="0">
                <a:latin typeface="Comic Sans MS" pitchFamily="66" charset="0"/>
              </a:rPr>
              <a:t>At       you can drink beer, wine or cider with a meal accompanied and bought by an adult.</a:t>
            </a:r>
          </a:p>
          <a:p>
            <a:pPr eaLnBrk="1" hangingPunct="1">
              <a:defRPr/>
            </a:pPr>
            <a:endParaRPr lang="en-GB" sz="1200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GB" sz="2400" dirty="0">
                <a:latin typeface="Comic Sans MS" pitchFamily="66" charset="0"/>
              </a:rPr>
              <a:t>      is the legal age to buy alcohol.</a:t>
            </a:r>
          </a:p>
          <a:p>
            <a:pPr eaLnBrk="1" hangingPunct="1">
              <a:defRPr/>
            </a:pPr>
            <a:endParaRPr lang="en-GB" sz="1200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GB" sz="2400" dirty="0">
                <a:latin typeface="Comic Sans MS" pitchFamily="66" charset="0"/>
              </a:rPr>
              <a:t>It is illegal to give alcohol to someone under     years of age.</a:t>
            </a:r>
          </a:p>
          <a:p>
            <a:pPr eaLnBrk="1" hangingPunct="1">
              <a:defRPr/>
            </a:pPr>
            <a:endParaRPr lang="en-GB" sz="1200" dirty="0">
              <a:latin typeface="Comic Sans MS" pitchFamily="66" charset="0"/>
            </a:endParaRPr>
          </a:p>
          <a:p>
            <a:pPr>
              <a:defRPr/>
            </a:pPr>
            <a:r>
              <a:rPr lang="en-GB" sz="2400" dirty="0">
                <a:latin typeface="Comic Sans MS" pitchFamily="66" charset="0"/>
              </a:rPr>
              <a:t>Police have powers to confiscate alcohol from young people below        years of age </a:t>
            </a:r>
          </a:p>
          <a:p>
            <a:pPr>
              <a:defRPr/>
            </a:pPr>
            <a:endParaRPr lang="en-GB" sz="1200" dirty="0">
              <a:latin typeface="Comic Sans MS" pitchFamily="66" charset="0"/>
            </a:endParaRPr>
          </a:p>
          <a:p>
            <a:pPr>
              <a:defRPr/>
            </a:pPr>
            <a:r>
              <a:rPr lang="en-GB" sz="2400" dirty="0">
                <a:latin typeface="Comic Sans MS" pitchFamily="66" charset="0"/>
              </a:rPr>
              <a:t>Police can use a                 order to stop youths gathering. </a:t>
            </a:r>
          </a:p>
          <a:p>
            <a:pPr eaLnBrk="1" hangingPunct="1">
              <a:defRPr/>
            </a:pPr>
            <a:endParaRPr lang="en-US" sz="2800" dirty="0"/>
          </a:p>
        </p:txBody>
      </p:sp>
      <p:sp>
        <p:nvSpPr>
          <p:cNvPr id="5125" name="TextBox 4">
            <a:extLst>
              <a:ext uri="{FF2B5EF4-FFF2-40B4-BE49-F238E27FC236}">
                <a16:creationId xmlns:a16="http://schemas.microsoft.com/office/drawing/2014/main" id="{B38A8DBD-0DCF-1B4A-B938-E8E8A38B4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188"/>
            <a:ext cx="1258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latin typeface="Comic Sans MS" panose="030F0902030302020204" pitchFamily="66" charset="0"/>
              </a:rPr>
              <a:t>AC1.1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ED1E21-9DB9-E342-A01C-0F6AE3C9C68C}"/>
              </a:ext>
            </a:extLst>
          </p:cNvPr>
          <p:cNvSpPr/>
          <p:nvPr/>
        </p:nvSpPr>
        <p:spPr>
          <a:xfrm>
            <a:off x="1403350" y="2060575"/>
            <a:ext cx="431800" cy="2159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6A7D20-6D9D-4F44-ABBF-D46FAB881C5A}"/>
              </a:ext>
            </a:extLst>
          </p:cNvPr>
          <p:cNvSpPr/>
          <p:nvPr/>
        </p:nvSpPr>
        <p:spPr>
          <a:xfrm>
            <a:off x="971550" y="3068638"/>
            <a:ext cx="431800" cy="2159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399484-49F9-4648-B3EC-AEA2991AAADB}"/>
              </a:ext>
            </a:extLst>
          </p:cNvPr>
          <p:cNvSpPr/>
          <p:nvPr/>
        </p:nvSpPr>
        <p:spPr>
          <a:xfrm>
            <a:off x="7308850" y="3716338"/>
            <a:ext cx="431800" cy="2159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40CC64-3523-FB4F-9706-16D8199BBA16}"/>
              </a:ext>
            </a:extLst>
          </p:cNvPr>
          <p:cNvSpPr/>
          <p:nvPr/>
        </p:nvSpPr>
        <p:spPr>
          <a:xfrm>
            <a:off x="3276600" y="5805488"/>
            <a:ext cx="1295400" cy="2159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0A44A9-03B3-9541-89AE-E598CE9EA6DF}"/>
              </a:ext>
            </a:extLst>
          </p:cNvPr>
          <p:cNvSpPr/>
          <p:nvPr/>
        </p:nvSpPr>
        <p:spPr>
          <a:xfrm>
            <a:off x="3779838" y="5084763"/>
            <a:ext cx="431800" cy="2159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131" name="Picture 12" descr="C:\Users\Linda\Documents\photos\programme photos\alcohol\81711207.jpg">
            <a:extLst>
              <a:ext uri="{FF2B5EF4-FFF2-40B4-BE49-F238E27FC236}">
                <a16:creationId xmlns:a16="http://schemas.microsoft.com/office/drawing/2014/main" id="{211EF1AE-9CB2-FC45-A995-8D73A9E42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91339" flipV="1">
            <a:off x="6611938" y="657225"/>
            <a:ext cx="1354137" cy="898525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1CA875DD-8D1C-4247-BA0F-CA30FE9F5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ECC98923-33BC-064C-8C84-9F579B90E239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8" name="Content Placeholder 3">
            <a:extLst>
              <a:ext uri="{FF2B5EF4-FFF2-40B4-BE49-F238E27FC236}">
                <a16:creationId xmlns:a16="http://schemas.microsoft.com/office/drawing/2014/main" id="{7E6EDC4A-F830-D14E-B21F-A15A054AD3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9" name="Picture 4">
            <a:extLst>
              <a:ext uri="{FF2B5EF4-FFF2-40B4-BE49-F238E27FC236}">
                <a16:creationId xmlns:a16="http://schemas.microsoft.com/office/drawing/2014/main" id="{99517FE0-F7B0-044F-84AF-84219DCB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4" t="20479" r="14571" b="114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DA3826E-A4D6-AE43-9E37-5E31C5AD1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2EED5A7-6A69-A342-85D8-68D27666E41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2" name="Content Placeholder 3">
            <a:extLst>
              <a:ext uri="{FF2B5EF4-FFF2-40B4-BE49-F238E27FC236}">
                <a16:creationId xmlns:a16="http://schemas.microsoft.com/office/drawing/2014/main" id="{AEE3EFBF-6695-CD41-8457-2AA5560CDD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3" name="Picture 4">
            <a:extLst>
              <a:ext uri="{FF2B5EF4-FFF2-40B4-BE49-F238E27FC236}">
                <a16:creationId xmlns:a16="http://schemas.microsoft.com/office/drawing/2014/main" id="{7B19B882-967A-CD41-9EC0-FF872FA93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t="21011" r="14082" b="106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C5BC1205-C552-BE41-A47F-5F8351B2D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D771F135-8038-A647-A229-EA9AF0D501FE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6" name="Content Placeholder 3">
            <a:extLst>
              <a:ext uri="{FF2B5EF4-FFF2-40B4-BE49-F238E27FC236}">
                <a16:creationId xmlns:a16="http://schemas.microsoft.com/office/drawing/2014/main" id="{ACD1AB78-37EF-864D-82E6-B860D9F8AD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7" name="Picture 4">
            <a:extLst>
              <a:ext uri="{FF2B5EF4-FFF2-40B4-BE49-F238E27FC236}">
                <a16:creationId xmlns:a16="http://schemas.microsoft.com/office/drawing/2014/main" id="{70A1338F-ABBE-1A40-91F9-641E953C5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3" t="19415" r="14404" b="97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6715C12-BB2E-0D45-9B56-55230F3C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00A85210-047E-514B-AB1C-5B639F6174D8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20" name="Content Placeholder 3">
            <a:extLst>
              <a:ext uri="{FF2B5EF4-FFF2-40B4-BE49-F238E27FC236}">
                <a16:creationId xmlns:a16="http://schemas.microsoft.com/office/drawing/2014/main" id="{662D7087-D22A-0D49-8225-5E49B1CDD7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AD77B3B9-4D32-9240-951A-98AE3B17D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5" t="21011" r="13914" b="106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862167E-9060-B44B-97DD-A9E4D31DD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96A51A14-B2FB-CE4F-B857-4141F12D8713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4" name="Content Placeholder 3">
            <a:extLst>
              <a:ext uri="{FF2B5EF4-FFF2-40B4-BE49-F238E27FC236}">
                <a16:creationId xmlns:a16="http://schemas.microsoft.com/office/drawing/2014/main" id="{06209108-8426-E54C-8E49-F41DC90680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5" name="Picture 4">
            <a:extLst>
              <a:ext uri="{FF2B5EF4-FFF2-40B4-BE49-F238E27FC236}">
                <a16:creationId xmlns:a16="http://schemas.microsoft.com/office/drawing/2014/main" id="{F12F6891-6276-A548-A5C6-37AC46D35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1" t="20744" r="14073" b="97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</TotalTime>
  <Words>318</Words>
  <Application>Microsoft Macintosh PowerPoint</Application>
  <PresentationFormat>On-screen Show (4:3)</PresentationFormat>
  <Paragraphs>57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Comic Sans MS</vt:lpstr>
      <vt:lpstr>Times New Roman</vt:lpstr>
      <vt:lpstr>Default Design</vt:lpstr>
      <vt:lpstr>PowerPoint Presentation</vt:lpstr>
      <vt:lpstr>Define a unit of Alcohol</vt:lpstr>
      <vt:lpstr>PowerPoint Presentation</vt:lpstr>
      <vt:lpstr>     L1. State three laws about alcohol use       L2. State three laws about alcohol use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Anti-social behaviour is........ </vt:lpstr>
      <vt:lpstr> </vt:lpstr>
      <vt:lpstr>L1. Identify the legal process as a consequence of ASB L2. Describe the legal process as a consequence of ASB</vt:lpstr>
      <vt:lpstr>PowerPoint Presentation</vt:lpstr>
      <vt:lpstr>PowerPoint Presentation</vt:lpstr>
      <vt:lpstr>PowerPoint Presentation</vt:lpstr>
      <vt:lpstr>PowerPoint Presentation</vt:lpstr>
      <vt:lpstr>Domestic abuse is……………………</vt:lpstr>
      <vt:lpstr>PowerPoint Presentation</vt:lpstr>
      <vt:lpstr>PowerPoint Presentation</vt:lpstr>
      <vt:lpstr>PowerPoint Presentation</vt:lpstr>
    </vt:vector>
  </TitlesOfParts>
  <Company>Schools Liason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Schools Liason</dc:creator>
  <cp:lastModifiedBy>Andy Holland</cp:lastModifiedBy>
  <cp:revision>165</cp:revision>
  <dcterms:created xsi:type="dcterms:W3CDTF">2012-04-30T13:27:46Z</dcterms:created>
  <dcterms:modified xsi:type="dcterms:W3CDTF">2022-03-02T23:55:22Z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480fde1a-8e25-4b09-84e7-50ed7c39b02e</vt:lpwstr>
  </property>
  <property fmtid="{D5CDD505-2E9C-101B-9397-08002B2CF9AE}" pid="3" name="SWPIL">
    <vt:lpwstr>NOT PROTECTIVELY MARKED</vt:lpwstr>
  </property>
  <property fmtid="{D5CDD505-2E9C-101B-9397-08002B2CF9AE}" pid="4" name="SWPVNV">
    <vt:lpwstr>No Visual Mark</vt:lpwstr>
  </property>
</Properties>
</file>