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C0D1D-35E5-4C0A-8B1A-113545D79B0F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AD3AE-5A4F-4E22-8B7E-7B80C1749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782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71463" y="288925"/>
            <a:ext cx="7758112" cy="1143000"/>
          </a:xfrm>
        </p:spPr>
        <p:txBody>
          <a:bodyPr/>
          <a:lstStyle/>
          <a:p>
            <a:pPr eaLnBrk="1" hangingPunct="1"/>
            <a:r>
              <a:rPr lang="cy-GB" altLang="en-US" dirty="0" smtClean="0">
                <a:solidFill>
                  <a:srgbClr val="FF0000"/>
                </a:solidFill>
                <a:latin typeface="Comic Sans MS" pitchFamily="66" charset="0"/>
              </a:rPr>
              <a:t>SSN a’r Gyfraith</a:t>
            </a:r>
            <a:endParaRPr lang="cy-GB" altLang="en-US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71463" y="1522413"/>
            <a:ext cx="7758112" cy="471963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y-GB" altLang="en-US" b="1" dirty="0" smtClean="0">
                <a:latin typeface="Comic Sans MS" pitchFamily="66" charset="0"/>
              </a:rPr>
              <a:t>Mae’n anghyfreithlon</a:t>
            </a:r>
            <a:endParaRPr lang="cy-GB" altLang="en-US" b="1" dirty="0" smtClean="0">
              <a:latin typeface="Comic Sans MS" pitchFamily="66" charset="0"/>
            </a:endParaRPr>
          </a:p>
          <a:p>
            <a:pPr marL="444500" indent="-444500">
              <a:buClr>
                <a:srgbClr val="FF0000"/>
              </a:buClr>
              <a:defRPr/>
            </a:pPr>
            <a:r>
              <a:rPr lang="cy-GB" altLang="en-US" b="1" dirty="0" smtClean="0">
                <a:latin typeface="Comic Sans MS" pitchFamily="66" charset="0"/>
              </a:rPr>
              <a:t>cynhyrchu</a:t>
            </a:r>
          </a:p>
          <a:p>
            <a:pPr marL="444500" indent="-444500">
              <a:buClr>
                <a:srgbClr val="FF0000"/>
              </a:buClr>
              <a:defRPr/>
            </a:pPr>
            <a:r>
              <a:rPr lang="cy-GB" altLang="en-US" b="1" dirty="0" smtClean="0">
                <a:latin typeface="Comic Sans MS" pitchFamily="66" charset="0"/>
              </a:rPr>
              <a:t>cyflenwi</a:t>
            </a:r>
          </a:p>
          <a:p>
            <a:pPr marL="444500" indent="-444500">
              <a:buClr>
                <a:srgbClr val="FF0000"/>
              </a:buClr>
              <a:defRPr/>
            </a:pPr>
            <a:r>
              <a:rPr lang="cy-GB" altLang="en-US" b="1" dirty="0" smtClean="0">
                <a:latin typeface="Comic Sans MS" pitchFamily="66" charset="0"/>
              </a:rPr>
              <a:t>cynnig cyflenwi</a:t>
            </a:r>
          </a:p>
          <a:p>
            <a:pPr marL="444500" indent="-444500">
              <a:buClr>
                <a:srgbClr val="FF0000"/>
              </a:buClr>
              <a:defRPr/>
            </a:pPr>
            <a:r>
              <a:rPr lang="cy-GB" altLang="en-US" b="1" dirty="0" smtClean="0">
                <a:latin typeface="Comic Sans MS" pitchFamily="66" charset="0"/>
              </a:rPr>
              <a:t>meddu gyda’r bwriad o gyflenwi</a:t>
            </a:r>
          </a:p>
          <a:p>
            <a:pPr marL="444500" indent="-444500">
              <a:buClr>
                <a:srgbClr val="FF0000"/>
              </a:buClr>
              <a:defRPr/>
            </a:pPr>
            <a:r>
              <a:rPr lang="cy-GB" altLang="en-US" b="1" dirty="0" smtClean="0">
                <a:latin typeface="Comic Sans MS" pitchFamily="66" charset="0"/>
              </a:rPr>
              <a:t>mewnforio neu allforio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y-GB" altLang="en-US" b="1" dirty="0" smtClean="0">
                <a:latin typeface="Comic Sans MS" pitchFamily="66" charset="0"/>
              </a:rPr>
              <a:t>            sylweddau seicoweithredol.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y-GB" altLang="en-US" dirty="0" smtClean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513" y="1522413"/>
            <a:ext cx="1435100" cy="2159000"/>
          </a:xfrm>
          <a:prstGeom prst="rect">
            <a:avLst/>
          </a:prstGeom>
          <a:ln w="66675">
            <a:solidFill>
              <a:srgbClr val="FF0000"/>
            </a:solidFill>
          </a:ln>
        </p:spPr>
      </p:pic>
      <p:sp>
        <p:nvSpPr>
          <p:cNvPr id="6" name="TextBox 3"/>
          <p:cNvSpPr txBox="1"/>
          <p:nvPr/>
        </p:nvSpPr>
        <p:spPr>
          <a:xfrm>
            <a:off x="6585613" y="288925"/>
            <a:ext cx="1443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y-GB" sz="1400" smtClean="0">
                <a:latin typeface="Comic Sans MS" panose="030F0702030302020204" pitchFamily="66" charset="0"/>
              </a:rPr>
              <a:t>Adnodd 4g</a:t>
            </a:r>
            <a:endParaRPr lang="cy-GB" sz="140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(g)_NPS_and_the_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4(g)_NPS_and_the_Law</Template>
  <TotalTime>18</TotalTime>
  <Words>23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4(g)_NPS_and_the_Law</vt:lpstr>
      <vt:lpstr>SSN a’r Gyfraith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4g. SSN a’r Gyfraith</dc:title>
  <dc:creator>All-Wales School Liaison Core Programme</dc:creator>
  <cp:lastModifiedBy>Holland Andrew</cp:lastModifiedBy>
  <cp:revision>4</cp:revision>
  <dcterms:created xsi:type="dcterms:W3CDTF">2016-02-08T13:07:32Z</dcterms:created>
  <dcterms:modified xsi:type="dcterms:W3CDTF">2016-04-06T15:03:50Z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