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288" r:id="rId3"/>
    <p:sldId id="289" r:id="rId4"/>
    <p:sldId id="295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 autoAdjust="0"/>
    <p:restoredTop sz="85353" autoAdjust="0"/>
  </p:normalViewPr>
  <p:slideViewPr>
    <p:cSldViewPr>
      <p:cViewPr varScale="1">
        <p:scale>
          <a:sx n="106" d="100"/>
          <a:sy n="106" d="100"/>
        </p:scale>
        <p:origin x="2776" y="1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>
        <p:scale>
          <a:sx n="90" d="100"/>
          <a:sy n="90" d="100"/>
        </p:scale>
        <p:origin x="-1008" y="21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65463EC-C186-9149-B1AD-18D52126EF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782F828-47D8-E54A-BC39-6E3C59646A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B36BAD9-1331-764E-A84B-F137C65940F8}" type="datetime1">
              <a:rPr lang="en-GB"/>
              <a:pPr>
                <a:defRPr/>
              </a:pPr>
              <a:t>02/03/2022</a:t>
            </a:fld>
            <a:endParaRPr lang="en-GB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5D38677-D70F-0F47-B4C7-8652FA4175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73362A4-F775-6C4D-8D20-AE0C4A7699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B09E7F-B3BD-9E4E-A5AD-5A18891E5B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6536FD6-4831-2049-8586-C90494A62D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358D539-ECDE-FF4D-877F-BB571DFD70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3FBB705-5E93-9241-A48C-9CB43427E65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CF76235-16C4-2247-B00B-23608492AB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D050B21-5F89-854D-BE04-595E3E43C8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160F27B-DDD6-AB46-8231-E00D30009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F811BE-7D55-514C-B014-C9CCF062F0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charset="0"/>
        <a:cs typeface="Arial" pitchFamily="3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382C923-953F-8D43-8034-8A8682F85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87D9C78-6013-304E-9A78-34BA7960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7114879-BDD4-434C-BE07-ECD346E22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5640A8-93CC-D342-8F8A-95C354E4A2C1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A36632A-49C7-0A4F-8ECA-BE825CD98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1B9669-97F1-2245-8C33-4C12E5225ECA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2AA98BE-632F-F747-8C6A-F0E4AD68D3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3F16255-2AC6-DA4E-A321-673D261D0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Yn stori Lowri rydych yn mynd i glywed am y camgymeriad syml wnaeth Ryan a arweiniodd at iddo fynd i lawer o drwbwl. 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 glywch hefyd am y penderfyniadau gwael a wnaethpwyd gan 3 ffrind ac effaith y penderfyniadau hynny arnynt, yn enwedig Lowri.  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b="1" u="sng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Mae Ryan yn 15, ei ffrindiau ydi  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Azuben a Lowri, (sydd wedi bod yn mynd efo’i gilydd ers 3 mis).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Marcus, Kat a Naomi. Maent i gyd yn mynd i’r un ysgol ac maent ym mlwyddyn 10.</a:t>
            </a:r>
          </a:p>
          <a:p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F301D7-3C5B-B44A-8383-80EABC94D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000AEF-94E4-AB4D-A84A-CEF29A8262E5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9FE8B3-5D8E-DB41-A3A2-F261215833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8D92CA9-4839-984B-A509-EDE17C799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Mae Lowri a Naomi yn ffrindiau gorau.</a:t>
            </a:r>
          </a:p>
          <a:p>
            <a:pPr algn="just"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Mae Ryan a Marcus wedi bod yn ffrindiau gorau ers yr ysgol gynradd </a:t>
            </a:r>
          </a:p>
          <a:p>
            <a:pPr algn="just" eaLnBrk="1" hangingPunct="1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ac roedd y ddau ohonynt yn ffansïo Kat – roedd hi yn ffansïo Ryan, ond roedd yn ffrindiau da â Marcus.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ganddynt i gyd gyfrifon Facebook ac yn cadw mewn cysylltiad drwy negeseuon testun drwy’r dydd.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6935DFB-ADBA-C14B-A2EC-C04090A34F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9615022-ABEB-954E-BC68-D7228AF91BB5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42014C2-13B8-7B40-91E4-E056B6EEAB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8659B86-0000-774A-AC73-A26B6CE25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 b="1" u="sng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Lowri ac Azuben yn anfon lluniau i’w gilydd yn rheolaidd.  Roeddynt yn lluniau gwirion ond diniwed.  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Weithiau byddai Azuben yn dangos rhai o’r lluniau y byddai Lowri wedi’u hanfon ato i weddill y grŵp.   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7522A68-879B-6948-8786-463BED7DF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BF2A809-ACF7-4747-92D0-6F4CAC86C648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4030C24-A847-2549-997A-0B8CCA345E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C41D25F-6743-D448-934F-968B1DC87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Marcus eisiau i Lowri anfon llun bronnoeth at Azuben am hwyl.  Roedd Azuben yn meddwl ei fod yn syniad da a dechreuodd roi pwysau ar Lowri i anfon llun ato. Mi wnaeth addo ei gadw’n gyfrinach. Ar ôl llawer iawn o swnian ac weithiau efallai bron i 20 neges testun y dydd mi wnaeth ildio ac anfon llun ohoni’n fronnoeth ato. </a:t>
            </a:r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57AA3A8-1770-7F4F-8D81-30FEF0F0F0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6EDB4E-FCC2-294E-A270-52FEEAC0BAC3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E0483E9-4969-BE46-A92B-4048A35D32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EF2FA66-A4DA-B844-8BBD-F005CBAAE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 ddywedodd Azuben wrth Ryan a Marcus am y llun.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Mi wnaeth Ryan ddweud wrth Azuben i gael gwared o’r llun oherwydd ei fod wedi darllen yn rhywle y gallet gael dy hun i drwbwl os byddet yn cael dy ddal gydag ef ar dy ffôn. 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Ar y llaw arall mi wnaeth Marcus swnian ar Azuben yn ddi-baid i gael gweld y llun, gan ddweud nad oedd yn ei gredu a’i fod yn dweud celwydd.  Mi wnaeth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Azuben ildio i’r pwysau gan Marcus ac mi wnaeth anfon llun Lowri ato.  </a:t>
            </a:r>
          </a:p>
          <a:p>
            <a:pPr algn="just"/>
            <a:r>
              <a:rPr lang="en-GB" altLang="ja-JP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Mi wnaeth Marcus ei anfon yn syth i bawb yn y grŵp.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A80A881-3DD7-284A-822E-C048028653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B65D010-001B-A340-9E65-F599DA6AD176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541BEA-262E-1F48-88C1-75C55DDC38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C43A8AF-9DC2-D94B-9E7E-8239E6ED5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yn embaras mawr i Lowri, roedd wedi’i siomi y byddai Marcus yn gwneud y fath beth.  Ond roedd hi’n ddiolchgar mai dim ond ei ffrindiau gorau oedd wedi’i weld, ac mi wnaeth erfyn arnynt i gael gwared ohono.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  <a:p>
            <a:pPr algn="just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F6BE50B-0294-6D4D-AA62-E3CAFE2E21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6BF1C97-09AA-C947-AADB-DB4A99C072B9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7DE28F8-DD1D-324C-A2C0-E256B978D3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6CF60D1-FA41-A84F-86C4-3DA3A3F9B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ôl ysgol mi aeth Marcus i d</a:t>
            </a:r>
            <a:r>
              <a:rPr lang="cy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ŷ Ryan.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Ryan yn siarad ar ei ffôn gyda Kat, roedd y ddau ohonynt wedi dychryn eu bod wedi cael y llun.  </a:t>
            </a:r>
            <a:r>
              <a:rPr lang="en-GB" altLang="ja-JP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Fe ddywedodd Kat ei bod wedi’i ddileu yn syth ar ôl iddi ei gael ac roedd Naomi wedi gwneud yr un peth.  Fe ddywedodd Ryan y byddai’n gwneud yr un peth.  Mi wnaeth Marcus gyrraedd wrth i Ryan orffen siarad â Kat. 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Marcus yn flin efo Ryan gan ei fod yn mynd yn rhy gyfeillgar â Kat.  Fe wnaeth rhywbeth ofnadwy tra roedd Ryan yn gwneud paned o de yn y gegin. Mi wnaeth edrych ar ffôn Ryan a gweld ei fod dal ar Facebook.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altLang="ja-JP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Mi ddaeth o hyd i’r llun o Lowri yn negeseuon Ryan a rhoddodd y llun bronnoeth ar wal Lowri.  Mi wnaeth ysgrifennu rhywbeth annifyr dan enw Ryan.  Gan ddefnyddio ei ffôn ei hun, mi wnaeth Marcus anfon neges testun i weddill y grŵp i ddweud wrthynt beth oedd Ryan wedi’i wneud.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Erbyn i Ryan ddod yn ôl i mewn i’r ystafell roedd y difrod wedi’i wneud ac roedd Marcus wedi mynd. </a:t>
            </a:r>
          </a:p>
          <a:p>
            <a:pPr algn="just"/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6AC8CB0-6047-A84C-B446-0B88014891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1FC0A89-3F45-C74A-AAB3-1862E2D06D31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D56C602-6601-1740-BF9C-B12259A64B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5E3EA9E-98E5-E441-9DF0-94D5D2623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Roedd Lowri wedi torri’i chalon.  Roedd ei theulu a oedd hefyd ar ei rhestr ffrindiau yn flin iawn. Er bod Ryan wedi cael gwared o’r llun yn syth ar ôl iddo sylweddoli beth roedd wedi digwydd, roedd y llun bellach ar gael i unrhyw un ac yn anodd ei dileu – byddai pobl yn ei weld am amser hir i ddod. Mi wnaeth teulu Lowri gysylltu â’r Heddlu ac mi wnaethant gychwyn ymchwilio i’r mater.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ja-JP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Diwedd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7C2699-3D79-934D-8DFF-FA8ED0057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FF1D29-D2C1-D04F-B26C-2286B1A19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ADF112-436A-4B43-894F-17192F4C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3EB29-88C8-0F4B-964E-B025A3CFBF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5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B8897-B1DC-4845-AA24-9EB1E5A43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F8FED-83B1-D845-BD11-E5616D913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467B9-5A2F-FA46-A879-72070A776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B787C-7526-834C-9264-18238E7DC4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4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EF0ECE-3839-234E-89B0-DFEF18CB4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2C0BE-50B6-8747-91DB-7B2492EA5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2D442-3FC5-6344-BEA7-0EF4EA2EB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6EDD7-BAAD-CB42-8BD4-66D96B620D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49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21DE2-B791-C24F-84DC-ED646A8FD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53A12-09D7-6A48-BE0E-4DA12E1A9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BF2FD-4A12-2442-8CC1-61EE95EB7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E6997-458D-9447-B67B-A6BC195686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85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586E4-195A-1C4C-BF91-E527A47C5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8FB048-0AF9-F941-ABCA-F7C3AC0D4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C27CA-E540-D240-B188-E5D23C3CD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59A97-AD96-7C4C-A176-7674A7841E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3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A5EB68-1E4E-CB45-99D1-D556AEAD6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97CFD-00E4-A44A-858C-92C1523E8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43639-C148-B943-A99F-3B9EE6D8F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0D9E8-1D96-6345-9A64-B1C70FE651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5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6F23C-23A9-6849-8A8E-8099E6DE0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25988-E33F-C34B-ACDA-68077D25B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AC75C-C975-F24E-8734-F8FAB2B28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48615-B589-1F45-8D80-9A77DD08A6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4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445FD4-518C-A94F-AA32-FE9DD6C37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737F14-D8CB-6D40-A0BB-F8E79FF54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D83108-42DF-7641-8F7F-4F16D96E6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D5A9B-D8B8-E247-9F4C-A30113DA4D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01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73763E-AF54-0145-87EF-BF1514786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58899-861D-4B44-9427-F1F053D2E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55FABA-58FF-CA4E-9B1D-22C316C12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6571-C887-4141-8A8F-19025509AB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6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A95248-B924-F34B-A37C-414BA068D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FF2328-D229-9847-B110-745CE75B4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224773-D746-6A49-94B6-2E8A59D4B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6E54-A486-0845-8C74-967F9215C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50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9DC4F-D5E5-9B40-99AA-73E23D83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B1E98-C4F6-4243-8171-54AC3DF76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EA693-5C1D-6345-802C-2FFFFAB1B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2A977-84BE-CD42-8B99-3124C4346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5AF09-A6AA-A345-80C8-C92D1F1C3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9A31B-6293-C147-A15E-C90B5D808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95B42-8EEC-524B-90E8-A3CB1FF16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F4041-1AD3-6B41-B618-64BFE42DAC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60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90B155-5808-7D4C-AD8D-08AD11A88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F400D4-F889-4E4F-B3E9-5E77CA2E3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B62F76-18B9-ED48-9F97-3C994D6C97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A0FD01-C6CD-CC48-8F25-E47A0A1B8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40FB62-FEB0-5849-9E4D-E54465950C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4EDE71-402D-D54B-B43F-B5F44F524E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>
            <a:extLst>
              <a:ext uri="{FF2B5EF4-FFF2-40B4-BE49-F238E27FC236}">
                <a16:creationId xmlns:a16="http://schemas.microsoft.com/office/drawing/2014/main" id="{5FB0B294-C0DD-E04F-B71E-FB5D3E10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154933001">
            <a:extLst>
              <a:ext uri="{FF2B5EF4-FFF2-40B4-BE49-F238E27FC236}">
                <a16:creationId xmlns:a16="http://schemas.microsoft.com/office/drawing/2014/main" id="{FFDF9BB8-C37F-2743-B114-1052C44B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4335">
            <a:off x="915988" y="741363"/>
            <a:ext cx="1292225" cy="1944687"/>
          </a:xfrm>
          <a:prstGeom prst="rect">
            <a:avLst/>
          </a:prstGeom>
          <a:noFill/>
          <a:ln w="57150">
            <a:solidFill>
              <a:srgbClr val="FD1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6" descr="145035888">
            <a:extLst>
              <a:ext uri="{FF2B5EF4-FFF2-40B4-BE49-F238E27FC236}">
                <a16:creationId xmlns:a16="http://schemas.microsoft.com/office/drawing/2014/main" id="{0884EB48-8705-3E4F-BE4B-35EEE538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1193800" cy="1800225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97942707">
            <a:extLst>
              <a:ext uri="{FF2B5EF4-FFF2-40B4-BE49-F238E27FC236}">
                <a16:creationId xmlns:a16="http://schemas.microsoft.com/office/drawing/2014/main" id="{29F1BAB4-FC1D-CE43-84BE-FDB75872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3357">
            <a:off x="900113" y="4076700"/>
            <a:ext cx="1839912" cy="1262063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8">
            <a:extLst>
              <a:ext uri="{FF2B5EF4-FFF2-40B4-BE49-F238E27FC236}">
                <a16:creationId xmlns:a16="http://schemas.microsoft.com/office/drawing/2014/main" id="{8D9341C6-AF4F-A94D-B4D7-0553648C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981075"/>
            <a:ext cx="2736850" cy="28082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55" name="WordArt 13">
            <a:extLst>
              <a:ext uri="{FF2B5EF4-FFF2-40B4-BE49-F238E27FC236}">
                <a16:creationId xmlns:a16="http://schemas.microsoft.com/office/drawing/2014/main" id="{F60E825E-7D2F-DE41-86DB-1B36FDCEB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0563" y="1484313"/>
            <a:ext cx="2447925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2540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902030302020204" pitchFamily="66" charset="0"/>
              </a:rPr>
              <a:t>Stori </a:t>
            </a:r>
          </a:p>
          <a:p>
            <a:pPr algn="ctr"/>
            <a:r>
              <a:rPr lang="en-GB" sz="3600" b="1" kern="10">
                <a:ln w="2540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902030302020204" pitchFamily="66" charset="0"/>
              </a:rPr>
              <a:t>Lowri</a:t>
            </a:r>
          </a:p>
        </p:txBody>
      </p:sp>
      <p:sp>
        <p:nvSpPr>
          <p:cNvPr id="2056" name="TextBox 8">
            <a:extLst>
              <a:ext uri="{FF2B5EF4-FFF2-40B4-BE49-F238E27FC236}">
                <a16:creationId xmlns:a16="http://schemas.microsoft.com/office/drawing/2014/main" id="{49EDFCCB-FC13-7C48-AC8C-65D4FE327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Adnodd 3a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>
            <a:extLst>
              <a:ext uri="{FF2B5EF4-FFF2-40B4-BE49-F238E27FC236}">
                <a16:creationId xmlns:a16="http://schemas.microsoft.com/office/drawing/2014/main" id="{0DC9BE59-B54E-1A43-A744-2A13782A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>
            <a:extLst>
              <a:ext uri="{FF2B5EF4-FFF2-40B4-BE49-F238E27FC236}">
                <a16:creationId xmlns:a16="http://schemas.microsoft.com/office/drawing/2014/main" id="{ADEA6C7D-2CE8-5444-8423-6530231C79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971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Stori Lowri</a:t>
            </a:r>
          </a:p>
        </p:txBody>
      </p:sp>
      <p:pic>
        <p:nvPicPr>
          <p:cNvPr id="3076" name="Picture 6" descr="High-Res Stock Photography: Man on background">
            <a:extLst>
              <a:ext uri="{FF2B5EF4-FFF2-40B4-BE49-F238E27FC236}">
                <a16:creationId xmlns:a16="http://schemas.microsoft.com/office/drawing/2014/main" id="{354426D9-BCF6-7B46-BE55-64402C6B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9621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7">
            <a:extLst>
              <a:ext uri="{FF2B5EF4-FFF2-40B4-BE49-F238E27FC236}">
                <a16:creationId xmlns:a16="http://schemas.microsoft.com/office/drawing/2014/main" id="{B5E7C066-8A77-F044-9894-DCFCC3251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005263"/>
            <a:ext cx="10080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Ryan</a:t>
            </a:r>
          </a:p>
        </p:txBody>
      </p:sp>
      <p:pic>
        <p:nvPicPr>
          <p:cNvPr id="65549" name="Picture 13" descr="High-Res Stock Photography: Boy leaning against brick wall">
            <a:extLst>
              <a:ext uri="{FF2B5EF4-FFF2-40B4-BE49-F238E27FC236}">
                <a16:creationId xmlns:a16="http://schemas.microsoft.com/office/drawing/2014/main" id="{9DE1C0BE-4A21-2F46-A330-4C81B9A1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18224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WordArt 14">
            <a:extLst>
              <a:ext uri="{FF2B5EF4-FFF2-40B4-BE49-F238E27FC236}">
                <a16:creationId xmlns:a16="http://schemas.microsoft.com/office/drawing/2014/main" id="{7E829685-AB9F-F949-9859-6E54F958B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3429000"/>
            <a:ext cx="10810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Azuben</a:t>
            </a:r>
          </a:p>
        </p:txBody>
      </p:sp>
      <p:pic>
        <p:nvPicPr>
          <p:cNvPr id="65553" name="Picture 17" descr="Royalty-free Image: Teen Girl Smiling and Texting">
            <a:extLst>
              <a:ext uri="{FF2B5EF4-FFF2-40B4-BE49-F238E27FC236}">
                <a16:creationId xmlns:a16="http://schemas.microsoft.com/office/drawing/2014/main" id="{6497B2F5-C603-324C-897C-4AF7BE29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18002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WordArt 18">
            <a:extLst>
              <a:ext uri="{FF2B5EF4-FFF2-40B4-BE49-F238E27FC236}">
                <a16:creationId xmlns:a16="http://schemas.microsoft.com/office/drawing/2014/main" id="{F57641BA-5400-B947-BFBA-A8DF2666F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2588" y="3429000"/>
            <a:ext cx="8572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Lowri</a:t>
            </a:r>
          </a:p>
        </p:txBody>
      </p:sp>
      <p:pic>
        <p:nvPicPr>
          <p:cNvPr id="65555" name="Picture 19" descr="129607312">
            <a:extLst>
              <a:ext uri="{FF2B5EF4-FFF2-40B4-BE49-F238E27FC236}">
                <a16:creationId xmlns:a16="http://schemas.microsoft.com/office/drawing/2014/main" id="{565072C8-4782-8B46-9757-6E260AB9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WordArt 20">
            <a:extLst>
              <a:ext uri="{FF2B5EF4-FFF2-40B4-BE49-F238E27FC236}">
                <a16:creationId xmlns:a16="http://schemas.microsoft.com/office/drawing/2014/main" id="{01D0F007-EFD1-DC4E-80B2-DFCEB94C0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5373688"/>
            <a:ext cx="10810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Marcus</a:t>
            </a:r>
          </a:p>
        </p:txBody>
      </p:sp>
      <p:pic>
        <p:nvPicPr>
          <p:cNvPr id="65558" name="Picture 22" descr="Royalty-free Image: Beautiful ethnic woman texting">
            <a:extLst>
              <a:ext uri="{FF2B5EF4-FFF2-40B4-BE49-F238E27FC236}">
                <a16:creationId xmlns:a16="http://schemas.microsoft.com/office/drawing/2014/main" id="{4F140DBE-6D7D-8040-AB3D-F22BAAB5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9" name="WordArt 23">
            <a:extLst>
              <a:ext uri="{FF2B5EF4-FFF2-40B4-BE49-F238E27FC236}">
                <a16:creationId xmlns:a16="http://schemas.microsoft.com/office/drawing/2014/main" id="{648A6F1B-3F60-6A4A-8852-B4CE2B8BEB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4163" y="5373688"/>
            <a:ext cx="5619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Kat</a:t>
            </a:r>
          </a:p>
        </p:txBody>
      </p:sp>
      <p:pic>
        <p:nvPicPr>
          <p:cNvPr id="65561" name="Picture 25" descr="Royalty-free Image: Girl typing a text message on cellphone">
            <a:extLst>
              <a:ext uri="{FF2B5EF4-FFF2-40B4-BE49-F238E27FC236}">
                <a16:creationId xmlns:a16="http://schemas.microsoft.com/office/drawing/2014/main" id="{833484FD-5392-6E4C-862A-C8D36C24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3033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6" name="WordArt 30">
            <a:extLst>
              <a:ext uri="{FF2B5EF4-FFF2-40B4-BE49-F238E27FC236}">
                <a16:creationId xmlns:a16="http://schemas.microsoft.com/office/drawing/2014/main" id="{BCB24F09-685B-EE40-B0CF-78636E7C8B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8488" y="5373688"/>
            <a:ext cx="10001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Naomi</a:t>
            </a:r>
          </a:p>
        </p:txBody>
      </p:sp>
      <p:pic>
        <p:nvPicPr>
          <p:cNvPr id="65567" name="Picture 31" descr="MB910001161">
            <a:extLst>
              <a:ext uri="{FF2B5EF4-FFF2-40B4-BE49-F238E27FC236}">
                <a16:creationId xmlns:a16="http://schemas.microsoft.com/office/drawing/2014/main" id="{F111B3D3-1EBF-C24D-9CC3-7F8CD08E5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WordArt 10">
            <a:extLst>
              <a:ext uri="{FF2B5EF4-FFF2-40B4-BE49-F238E27FC236}">
                <a16:creationId xmlns:a16="http://schemas.microsoft.com/office/drawing/2014/main" id="{179F13F3-C167-A840-B728-C8C091108B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20713"/>
            <a:ext cx="2800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D1F24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Y ffrindiau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>
            <a:extLst>
              <a:ext uri="{FF2B5EF4-FFF2-40B4-BE49-F238E27FC236}">
                <a16:creationId xmlns:a16="http://schemas.microsoft.com/office/drawing/2014/main" id="{AF46FE34-62AF-2B4E-8A53-DC23CFAB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Royalty-free Image: Teen Girl Smiling and Texting">
            <a:extLst>
              <a:ext uri="{FF2B5EF4-FFF2-40B4-BE49-F238E27FC236}">
                <a16:creationId xmlns:a16="http://schemas.microsoft.com/office/drawing/2014/main" id="{54A76484-AEB3-074E-A11C-4C595AD9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981075"/>
            <a:ext cx="16573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Royalty-free Image: Girl typing a text message on cellphone">
            <a:extLst>
              <a:ext uri="{FF2B5EF4-FFF2-40B4-BE49-F238E27FC236}">
                <a16:creationId xmlns:a16="http://schemas.microsoft.com/office/drawing/2014/main" id="{E10BC9F3-2E29-1B48-8D32-6C71E69F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981075"/>
            <a:ext cx="1704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WordArt 7">
            <a:extLst>
              <a:ext uri="{FF2B5EF4-FFF2-40B4-BE49-F238E27FC236}">
                <a16:creationId xmlns:a16="http://schemas.microsoft.com/office/drawing/2014/main" id="{03D501C6-F02F-5640-A611-7E5106801B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3500438"/>
            <a:ext cx="2447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Ffrindiau gorau</a:t>
            </a:r>
          </a:p>
        </p:txBody>
      </p:sp>
      <p:pic>
        <p:nvPicPr>
          <p:cNvPr id="67592" name="Picture 8" descr="High-Res Stock Photography: Man on background">
            <a:extLst>
              <a:ext uri="{FF2B5EF4-FFF2-40B4-BE49-F238E27FC236}">
                <a16:creationId xmlns:a16="http://schemas.microsoft.com/office/drawing/2014/main" id="{46577B83-8B2A-6541-A56C-F39F81D6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14382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129607312">
            <a:extLst>
              <a:ext uri="{FF2B5EF4-FFF2-40B4-BE49-F238E27FC236}">
                <a16:creationId xmlns:a16="http://schemas.microsoft.com/office/drawing/2014/main" id="{A12B20C3-69A1-5E48-8762-B6845003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49275"/>
            <a:ext cx="14398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WordArt 10">
            <a:extLst>
              <a:ext uri="{FF2B5EF4-FFF2-40B4-BE49-F238E27FC236}">
                <a16:creationId xmlns:a16="http://schemas.microsoft.com/office/drawing/2014/main" id="{5469603B-7D5B-B04D-B0EF-DBFA6183A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4163" y="2420938"/>
            <a:ext cx="252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Ffrindiau gorau</a:t>
            </a:r>
          </a:p>
        </p:txBody>
      </p:sp>
      <p:pic>
        <p:nvPicPr>
          <p:cNvPr id="67595" name="Picture 11" descr="Royalty-free Image: Beautiful ethnic woman texting">
            <a:extLst>
              <a:ext uri="{FF2B5EF4-FFF2-40B4-BE49-F238E27FC236}">
                <a16:creationId xmlns:a16="http://schemas.microsoft.com/office/drawing/2014/main" id="{EDA67D96-74F5-E642-9DBB-D471FE23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1487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MH900356605">
            <a:extLst>
              <a:ext uri="{FF2B5EF4-FFF2-40B4-BE49-F238E27FC236}">
                <a16:creationId xmlns:a16="http://schemas.microsoft.com/office/drawing/2014/main" id="{107C6579-7B28-7742-B55B-AB1610E00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35E0EC3A-AB10-734E-9DB7-BDB66239FCA0}"/>
              </a:ext>
            </a:extLst>
          </p:cNvPr>
          <p:cNvSpPr>
            <a:spLocks noChangeArrowheads="1"/>
          </p:cNvSpPr>
          <p:nvPr/>
        </p:nvSpPr>
        <p:spPr bwMode="auto">
          <a:xfrm rot="895852">
            <a:off x="5076825" y="2781300"/>
            <a:ext cx="228600" cy="990600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D1F24"/>
          </a:solidFill>
          <a:ln w="9525">
            <a:solidFill>
              <a:srgbClr val="FD1F2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C050C5B7-522F-A745-9CF1-89110C5E25FE}"/>
              </a:ext>
            </a:extLst>
          </p:cNvPr>
          <p:cNvSpPr>
            <a:spLocks noChangeArrowheads="1"/>
          </p:cNvSpPr>
          <p:nvPr/>
        </p:nvSpPr>
        <p:spPr bwMode="auto">
          <a:xfrm rot="2383920">
            <a:off x="6426200" y="2886075"/>
            <a:ext cx="228600" cy="1944688"/>
          </a:xfrm>
          <a:prstGeom prst="downArrow">
            <a:avLst>
              <a:gd name="adj1" fmla="val 50000"/>
              <a:gd name="adj2" fmla="val 98145"/>
            </a:avLst>
          </a:prstGeom>
          <a:solidFill>
            <a:srgbClr val="FD1F24"/>
          </a:solidFill>
          <a:ln w="9525">
            <a:solidFill>
              <a:srgbClr val="FD1F2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iles SAFETY TEMPLATE LANDSCAPE A4">
            <a:extLst>
              <a:ext uri="{FF2B5EF4-FFF2-40B4-BE49-F238E27FC236}">
                <a16:creationId xmlns:a16="http://schemas.microsoft.com/office/drawing/2014/main" id="{C6DC366B-4532-834B-94E1-66CDB1B4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rbrs_0123">
            <a:extLst>
              <a:ext uri="{FF2B5EF4-FFF2-40B4-BE49-F238E27FC236}">
                <a16:creationId xmlns:a16="http://schemas.microsoft.com/office/drawing/2014/main" id="{7F4132E6-8BA8-EC43-B68A-D76753F2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2190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Royalty-free Image: Teen Girl Smiling and Texting">
            <a:extLst>
              <a:ext uri="{FF2B5EF4-FFF2-40B4-BE49-F238E27FC236}">
                <a16:creationId xmlns:a16="http://schemas.microsoft.com/office/drawing/2014/main" id="{5EF62578-CC19-3044-9E6C-E606348F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22558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High-Res Stock Photography: Boy leaning against brick wall">
            <a:extLst>
              <a:ext uri="{FF2B5EF4-FFF2-40B4-BE49-F238E27FC236}">
                <a16:creationId xmlns:a16="http://schemas.microsoft.com/office/drawing/2014/main" id="{9DA0663C-FDF3-E146-955B-24A972FF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24177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AutoShape 18">
            <a:extLst>
              <a:ext uri="{FF2B5EF4-FFF2-40B4-BE49-F238E27FC236}">
                <a16:creationId xmlns:a16="http://schemas.microsoft.com/office/drawing/2014/main" id="{D3B4B0B9-501E-BF46-9504-A7B874916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916113"/>
            <a:ext cx="2879725" cy="720725"/>
          </a:xfrm>
          <a:prstGeom prst="leftRightArrow">
            <a:avLst>
              <a:gd name="adj1" fmla="val 50000"/>
              <a:gd name="adj2" fmla="val 7991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67600" name="Picture 16" descr="Cell phone and green circles">
            <a:extLst>
              <a:ext uri="{FF2B5EF4-FFF2-40B4-BE49-F238E27FC236}">
                <a16:creationId xmlns:a16="http://schemas.microsoft.com/office/drawing/2014/main" id="{9D908948-0D1B-AD4D-9929-EAA0450A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10588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d files SAFETY TEMPLATE LANDSCAPE A4">
            <a:extLst>
              <a:ext uri="{FF2B5EF4-FFF2-40B4-BE49-F238E27FC236}">
                <a16:creationId xmlns:a16="http://schemas.microsoft.com/office/drawing/2014/main" id="{45E9AADD-5E5B-5B42-B07A-CFF0C4BE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16" descr="Cell phone and green circles">
            <a:extLst>
              <a:ext uri="{FF2B5EF4-FFF2-40B4-BE49-F238E27FC236}">
                <a16:creationId xmlns:a16="http://schemas.microsoft.com/office/drawing/2014/main" id="{211FE890-BD8B-EA44-8E32-A6F849C8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969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Royalty-free Image: Smart phone in womans hand used as a…">
            <a:extLst>
              <a:ext uri="{FF2B5EF4-FFF2-40B4-BE49-F238E27FC236}">
                <a16:creationId xmlns:a16="http://schemas.microsoft.com/office/drawing/2014/main" id="{69EB5E62-5BDB-8040-A044-764FDA67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567113"/>
            <a:ext cx="437991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Royalty-free Image: Teen Girl Texting on the Bed">
            <a:extLst>
              <a:ext uri="{FF2B5EF4-FFF2-40B4-BE49-F238E27FC236}">
                <a16:creationId xmlns:a16="http://schemas.microsoft.com/office/drawing/2014/main" id="{E0E16AB2-B0DE-2942-8C7F-8BC28D36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1686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" descr="Royalty-free Image: close up shot of a teenage male as…">
            <a:extLst>
              <a:ext uri="{FF2B5EF4-FFF2-40B4-BE49-F238E27FC236}">
                <a16:creationId xmlns:a16="http://schemas.microsoft.com/office/drawing/2014/main" id="{5658113A-75B9-1640-8A90-FB177B5E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209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>
            <a:extLst>
              <a:ext uri="{FF2B5EF4-FFF2-40B4-BE49-F238E27FC236}">
                <a16:creationId xmlns:a16="http://schemas.microsoft.com/office/drawing/2014/main" id="{8ACA5143-7F76-A546-8EB5-64C4C2E0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4276725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D1F24"/>
                </a:solidFill>
                <a:latin typeface="Comic Sans MS" panose="030F0902030302020204" pitchFamily="66" charset="0"/>
              </a:rPr>
              <a:t>bronnoeth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ord files SAFETY TEMPLATE LANDSCAPE A4">
            <a:extLst>
              <a:ext uri="{FF2B5EF4-FFF2-40B4-BE49-F238E27FC236}">
                <a16:creationId xmlns:a16="http://schemas.microsoft.com/office/drawing/2014/main" id="{BE841470-6C99-804F-ABD2-5066EB93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High-Res Stock Photography: Boy leaning against brick wall">
            <a:extLst>
              <a:ext uri="{FF2B5EF4-FFF2-40B4-BE49-F238E27FC236}">
                <a16:creationId xmlns:a16="http://schemas.microsoft.com/office/drawing/2014/main" id="{116B1995-CDA1-9347-A412-996864AB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4177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9" descr="129607312">
            <a:extLst>
              <a:ext uri="{FF2B5EF4-FFF2-40B4-BE49-F238E27FC236}">
                <a16:creationId xmlns:a16="http://schemas.microsoft.com/office/drawing/2014/main" id="{F228CE95-18DE-184D-AED5-1A72B8CF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0"/>
            <a:ext cx="16811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igh-Res Stock Photography: Man on background">
            <a:extLst>
              <a:ext uri="{FF2B5EF4-FFF2-40B4-BE49-F238E27FC236}">
                <a16:creationId xmlns:a16="http://schemas.microsoft.com/office/drawing/2014/main" id="{B9526BE3-ECAB-FE45-BCEA-D0ADE500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068638"/>
            <a:ext cx="17002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AutoShape 12">
            <a:extLst>
              <a:ext uri="{FF2B5EF4-FFF2-40B4-BE49-F238E27FC236}">
                <a16:creationId xmlns:a16="http://schemas.microsoft.com/office/drawing/2014/main" id="{202EB065-45CF-004C-8B9A-26ECBB6B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005263"/>
            <a:ext cx="2303462" cy="1223962"/>
          </a:xfrm>
          <a:prstGeom prst="wedgeEllipseCallout">
            <a:avLst>
              <a:gd name="adj1" fmla="val 69366"/>
              <a:gd name="adj2" fmla="val -15241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latin typeface="Comic Sans MS" panose="030F0902030302020204" pitchFamily="66" charset="0"/>
              </a:rPr>
              <a:t>Dylet gael gwared o’r llun mêt!</a:t>
            </a:r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BC7F541C-95B5-D642-AF18-1E115A03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700213"/>
            <a:ext cx="2303462" cy="1223962"/>
          </a:xfrm>
          <a:prstGeom prst="wedgeEllipseCallout">
            <a:avLst>
              <a:gd name="adj1" fmla="val 69366"/>
              <a:gd name="adj2" fmla="val -15241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latin typeface="Comic Sans MS" panose="030F0902030302020204" pitchFamily="66" charset="0"/>
              </a:rPr>
              <a:t>Rwyt ti’n deud celwydd. Dangosa fo! </a:t>
            </a:r>
          </a:p>
        </p:txBody>
      </p:sp>
      <p:pic>
        <p:nvPicPr>
          <p:cNvPr id="48142" name="Picture 14" descr="138708183">
            <a:extLst>
              <a:ext uri="{FF2B5EF4-FFF2-40B4-BE49-F238E27FC236}">
                <a16:creationId xmlns:a16="http://schemas.microsoft.com/office/drawing/2014/main" id="{7F623DC7-DCB6-1C41-BFB4-1E0107F8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22907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Line 16">
            <a:extLst>
              <a:ext uri="{FF2B5EF4-FFF2-40B4-BE49-F238E27FC236}">
                <a16:creationId xmlns:a16="http://schemas.microsoft.com/office/drawing/2014/main" id="{047CA218-87BF-CF4E-B587-E69526B75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5373688"/>
            <a:ext cx="792163" cy="792162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A4D32981-BE77-A741-9A3F-B3EC015174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5445125"/>
            <a:ext cx="215900" cy="10080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879105B2-2073-984C-B14C-0800E667B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5445125"/>
            <a:ext cx="71438" cy="93662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EF3B3D90-3605-5243-AD20-85C12FE36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373688"/>
            <a:ext cx="647700" cy="792162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d files SAFETY TEMPLATE LANDSCAPE A4">
            <a:extLst>
              <a:ext uri="{FF2B5EF4-FFF2-40B4-BE49-F238E27FC236}">
                <a16:creationId xmlns:a16="http://schemas.microsoft.com/office/drawing/2014/main" id="{ABD23FA5-3A31-1C4F-A198-4CA7DF49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78230667">
            <a:extLst>
              <a:ext uri="{FF2B5EF4-FFF2-40B4-BE49-F238E27FC236}">
                <a16:creationId xmlns:a16="http://schemas.microsoft.com/office/drawing/2014/main" id="{161D0DA0-41C4-F94F-ACD7-161EABAA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218">
            <a:off x="1187450" y="908050"/>
            <a:ext cx="27559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Haymitch-s-Facebook-page-the-hunger-games-trilogy-18702341-1024-2366">
            <a:extLst>
              <a:ext uri="{FF2B5EF4-FFF2-40B4-BE49-F238E27FC236}">
                <a16:creationId xmlns:a16="http://schemas.microsoft.com/office/drawing/2014/main" id="{D6A679F5-D3F7-AD43-8D9F-24F256F3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645">
            <a:off x="5076825" y="981075"/>
            <a:ext cx="2551113" cy="4175125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15">
            <a:extLst>
              <a:ext uri="{FF2B5EF4-FFF2-40B4-BE49-F238E27FC236}">
                <a16:creationId xmlns:a16="http://schemas.microsoft.com/office/drawing/2014/main" id="{C0BC814A-A553-0E43-B789-FC80AC0D76F8}"/>
              </a:ext>
            </a:extLst>
          </p:cNvPr>
          <p:cNvSpPr txBox="1">
            <a:spLocks noChangeArrowheads="1"/>
          </p:cNvSpPr>
          <p:nvPr/>
        </p:nvSpPr>
        <p:spPr bwMode="auto">
          <a:xfrm rot="458194">
            <a:off x="6181725" y="2557463"/>
            <a:ext cx="1006475" cy="461962"/>
          </a:xfrm>
          <a:prstGeom prst="rect">
            <a:avLst/>
          </a:prstGeom>
          <a:solidFill>
            <a:srgbClr val="FD1F2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/>
              <a:t>Delwedd Anweddus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d files SAFETY TEMPLATE LANDSCAPE A4">
            <a:extLst>
              <a:ext uri="{FF2B5EF4-FFF2-40B4-BE49-F238E27FC236}">
                <a16:creationId xmlns:a16="http://schemas.microsoft.com/office/drawing/2014/main" id="{1C04C235-9A3B-5E44-AE62-337A30A3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iphone_cover_blue">
            <a:extLst>
              <a:ext uri="{FF2B5EF4-FFF2-40B4-BE49-F238E27FC236}">
                <a16:creationId xmlns:a16="http://schemas.microsoft.com/office/drawing/2014/main" id="{CFFBCD49-7E2E-1D45-8DB5-76505B8D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Haymitch-s-Facebook-page-the-hunger-games-trilogy-18702341-1024-2366">
            <a:extLst>
              <a:ext uri="{FF2B5EF4-FFF2-40B4-BE49-F238E27FC236}">
                <a16:creationId xmlns:a16="http://schemas.microsoft.com/office/drawing/2014/main" id="{4F2487B8-202E-8D45-829B-FD927BBC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11255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medwt10014">
            <a:extLst>
              <a:ext uri="{FF2B5EF4-FFF2-40B4-BE49-F238E27FC236}">
                <a16:creationId xmlns:a16="http://schemas.microsoft.com/office/drawing/2014/main" id="{19A85C9C-5B33-E844-BAA2-72BCD73B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3022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6" descr="High-Res Stock Photography: Man on background">
            <a:extLst>
              <a:ext uri="{FF2B5EF4-FFF2-40B4-BE49-F238E27FC236}">
                <a16:creationId xmlns:a16="http://schemas.microsoft.com/office/drawing/2014/main" id="{D28B8F6F-8233-8642-8EB4-1C36D22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68638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22" descr="Royalty-free Image: Beautiful ethnic woman texting">
            <a:extLst>
              <a:ext uri="{FF2B5EF4-FFF2-40B4-BE49-F238E27FC236}">
                <a16:creationId xmlns:a16="http://schemas.microsoft.com/office/drawing/2014/main" id="{9678F03B-FBE6-E444-A474-7B13EA00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92">
            <a:off x="5934075" y="831850"/>
            <a:ext cx="2016125" cy="3024188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rd files SAFETY TEMPLATE LANDSCAPE A4">
            <a:extLst>
              <a:ext uri="{FF2B5EF4-FFF2-40B4-BE49-F238E27FC236}">
                <a16:creationId xmlns:a16="http://schemas.microsoft.com/office/drawing/2014/main" id="{70702677-B8DC-CB49-A739-DBF52B95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Royalty-free Image: Crying">
            <a:extLst>
              <a:ext uri="{FF2B5EF4-FFF2-40B4-BE49-F238E27FC236}">
                <a16:creationId xmlns:a16="http://schemas.microsoft.com/office/drawing/2014/main" id="{7BA537AE-16D5-9047-82B0-C46C1806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840538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794</Words>
  <Application>Microsoft Macintosh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3a. Stori Lowri</dc:title>
  <dc:creator>Schools Liason</dc:creator>
  <cp:lastModifiedBy>Andy Holland</cp:lastModifiedBy>
  <cp:revision>74</cp:revision>
  <cp:lastPrinted>2014-11-19T09:43:12Z</cp:lastPrinted>
  <dcterms:created xsi:type="dcterms:W3CDTF">2013-01-18T12:35:19Z</dcterms:created>
  <dcterms:modified xsi:type="dcterms:W3CDTF">2022-03-03T00:02:06Z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