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36C8E6-1D48-8741-A969-C765B3117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B85694-BCB3-D642-8872-783782A81F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B3E21F-163B-3946-9F09-EA16D5C4D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D84C1-9403-8E4F-929D-F07798B7E3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33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1A8562-AC1E-F948-8BA7-E996B3834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547898-D24E-8F46-8FA7-8BEFAD2F9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875E57-8353-0C43-A7DB-114489265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81E98-82A7-004E-B921-2614A391D6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507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4CE9B6-2B2C-5745-9B2A-6D2CCD89E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68EF3A-7377-8441-86DE-CA45D0635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C7116D-22E6-E044-9028-E7EBA8376F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F9641-F0BE-B740-BB89-D217503B66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423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F24679-540D-1245-B33D-CC3058AC3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E80A1D-3EBC-9D4E-BAED-1EA7BB4E6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E6C5A-9923-8D47-942A-5D732D93E4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69B58-A5A4-2243-86F0-4AB313FCB7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074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1E69AB-F807-3D4D-802C-16C90D556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20C134-45F6-C241-ACF0-1739558D6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4795E-B862-9246-9041-D0A1D8DF6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D05B9-6AA8-F24D-9973-8D7C0E38D5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462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002A79-30DE-2348-B216-81B0FD4BCB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FB5B65-7BFB-EA4A-AD0E-6016F82ED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A70A9-D86E-8D46-8C71-3FE66A6FB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7F23C-74F7-874F-866A-DCEEB8511C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150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C12AB-EF54-5B43-AF30-427B9F24A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1EA2A-3535-9A48-B5FE-3BEBF2256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2703E0-8CB5-2E49-9FF8-90C6FBC87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998E4-7386-2C41-BC92-F2F41AEB72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37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8C51C4-D7F6-BB4B-83E6-BD8E93C5C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F745A5-A2FD-8F4A-A6E5-72DBACF69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0823DC-E893-CF4D-B8F4-348D9C545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815F9-E961-854D-8FF6-28F2893802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95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CAFC37-9C27-7940-8798-4CD8FCD31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645DC4-70FB-C34B-96B4-CF41EA977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763821-D0F6-B84C-94B9-2C58E865B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271AD-55B6-6847-B394-E5BA3A8F1D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432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E665D0-A2C4-0449-869E-20F23E4B9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6E885F-7FCB-2047-B41A-BDB23BC10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0879A7-A681-F046-AE4C-EC78B7C60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600B3-3B5E-6243-9B30-B199362088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20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27472-7233-9742-A1CF-243B50135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6588F2-B1D5-5D43-84D0-50BDAE97A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37BC1-E068-F64C-A324-DF1ACC3DF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1FC84-760B-3D49-99F8-1966551395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65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1CCEBC-4509-D44F-8DB9-C0EBFB70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B00E3-EE02-0346-B8BF-D8029C787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7D695F-4798-E543-BEB5-7AD35B5B6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CD438-F585-D545-9066-B877CD8BC9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422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065104-B6FF-EB40-888D-F08C9EE9B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32BD0D-2269-FB4D-AFDC-90C545D64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BB99D7-E648-8249-B1FD-0E407ACB65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272FC3-D871-6C46-BCE4-19565CFCEF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3F4A6B-E8D7-C14E-A122-D4197BFDA4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19A365-0DB2-B641-B9AD-3D4A6480CE7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d files SAFETY TEMPLATE LANDSCAPE A4">
            <a:extLst>
              <a:ext uri="{FF2B5EF4-FFF2-40B4-BE49-F238E27FC236}">
                <a16:creationId xmlns:a16="http://schemas.microsoft.com/office/drawing/2014/main" id="{B151A2AC-DDC9-5246-83AC-D387238CC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65C81F97-597D-574C-B303-8E5740ECAD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Risky Pics</a:t>
            </a: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A38AB562-B908-F940-8B11-448ABEDE2DB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4581525"/>
            <a:ext cx="7488237" cy="1752600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Comic Sans MS" panose="030F0902030302020204" pitchFamily="66" charset="0"/>
              </a:rPr>
              <a:t>To post or not to post? </a:t>
            </a:r>
          </a:p>
        </p:txBody>
      </p:sp>
      <p:pic>
        <p:nvPicPr>
          <p:cNvPr id="2053" name="Picture 7" descr="teen-girls">
            <a:extLst>
              <a:ext uri="{FF2B5EF4-FFF2-40B4-BE49-F238E27FC236}">
                <a16:creationId xmlns:a16="http://schemas.microsoft.com/office/drawing/2014/main" id="{767DFACC-9B99-9D4D-A467-AC21397CC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89138"/>
            <a:ext cx="3532187" cy="20447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Box 3">
            <a:extLst>
              <a:ext uri="{FF2B5EF4-FFF2-40B4-BE49-F238E27FC236}">
                <a16:creationId xmlns:a16="http://schemas.microsoft.com/office/drawing/2014/main" id="{6A705F3B-6087-9C46-B728-4668BF222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92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omic Sans MS" panose="030F0902030302020204" pitchFamily="66" charset="0"/>
              </a:rPr>
              <a:t>Resource 13a.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rd files SAFETY TEMPLATE LANDSCAPE A4">
            <a:extLst>
              <a:ext uri="{FF2B5EF4-FFF2-40B4-BE49-F238E27FC236}">
                <a16:creationId xmlns:a16="http://schemas.microsoft.com/office/drawing/2014/main" id="{521767A9-3765-D140-876A-A4B14575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496882FE-33D9-C54B-A613-59ED70D6C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latin typeface="Comic Sans MS" panose="030F0902030302020204" pitchFamily="66" charset="0"/>
              </a:rPr>
              <a:t>Sorting activity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CAD24C5-8B11-C246-8A0A-B445F404B3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7704138" cy="1368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600">
                <a:latin typeface="Comic Sans MS" panose="030F0902030302020204" pitchFamily="66" charset="0"/>
              </a:rPr>
              <a:t>Group images into categories of your own choice.</a:t>
            </a:r>
          </a:p>
        </p:txBody>
      </p:sp>
      <p:pic>
        <p:nvPicPr>
          <p:cNvPr id="3077" name="Picture 6" descr="RTW%20Girl%20xshot%20selfir%20on%20a%20zipline">
            <a:extLst>
              <a:ext uri="{FF2B5EF4-FFF2-40B4-BE49-F238E27FC236}">
                <a16:creationId xmlns:a16="http://schemas.microsoft.com/office/drawing/2014/main" id="{35315FCE-7B4A-0E4E-9E93-7CE4A65A3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2044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vine_15995">
            <a:extLst>
              <a:ext uri="{FF2B5EF4-FFF2-40B4-BE49-F238E27FC236}">
                <a16:creationId xmlns:a16="http://schemas.microsoft.com/office/drawing/2014/main" id="{F8243065-2F00-4D48-A36C-ABB61E93C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7647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Awkward-Selfies-33">
            <a:extLst>
              <a:ext uri="{FF2B5EF4-FFF2-40B4-BE49-F238E27FC236}">
                <a16:creationId xmlns:a16="http://schemas.microsoft.com/office/drawing/2014/main" id="{61B4B5D8-8AB4-CE4B-9569-8BC509D76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76475"/>
            <a:ext cx="10080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BHACAM131W2CAXYIJKLCAD7DRT1CA1LSCG4CA2JI680CAP2CDYKCAXQP8K5CA76IV2GCA8MPTSXCANJ13SLCANJX942CAUFN2FQCACZJYKJCAJ08YQYCAPHLMIACAPZSNZTCASWPL40CA2FK58DCADD5WP5">
            <a:extLst>
              <a:ext uri="{FF2B5EF4-FFF2-40B4-BE49-F238E27FC236}">
                <a16:creationId xmlns:a16="http://schemas.microsoft.com/office/drawing/2014/main" id="{CF1AA2C2-D966-264D-8782-7487BE83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7647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B42CAW3K4Q9CA4PGK2GCA84I9YPCA8VT314CA3LB3XOCA41BU5ZCA8DIE2OCAMBRJUDCAD7SKPACA2329RXCA8LMZ6FCAYCJNQJCAIQP2OKCAL6Y5W5CAO7XRQOCAMH1560CA4IE4V8CA0PVW17CACLBALF">
            <a:extLst>
              <a:ext uri="{FF2B5EF4-FFF2-40B4-BE49-F238E27FC236}">
                <a16:creationId xmlns:a16="http://schemas.microsoft.com/office/drawing/2014/main" id="{8012269D-4FF5-3142-9A4A-3562C0CD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76475"/>
            <a:ext cx="1028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tumblr_mpdifiSU8K1rrzjjto1_500">
            <a:extLst>
              <a:ext uri="{FF2B5EF4-FFF2-40B4-BE49-F238E27FC236}">
                <a16:creationId xmlns:a16="http://schemas.microsoft.com/office/drawing/2014/main" id="{9FE269B2-8BAE-B749-8089-51DE16139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860800"/>
            <a:ext cx="15525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tumblr_msurafmgAJ1rmepd7o1_1280">
            <a:extLst>
              <a:ext uri="{FF2B5EF4-FFF2-40B4-BE49-F238E27FC236}">
                <a16:creationId xmlns:a16="http://schemas.microsoft.com/office/drawing/2014/main" id="{F79A1AC3-34C9-4C41-ABB8-350A30197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6080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 descr="2805cdfa-6c3c-46a4-b5d6-c65a1d6b48bf_towie-lucy-mecklenburgh-tom-pearce-kissing-selfie-relationship">
            <a:extLst>
              <a:ext uri="{FF2B5EF4-FFF2-40B4-BE49-F238E27FC236}">
                <a16:creationId xmlns:a16="http://schemas.microsoft.com/office/drawing/2014/main" id="{C5EA1240-E425-BB40-9EB0-3BAA418D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860800"/>
            <a:ext cx="1182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4" descr="wpid-img_20130608_060923">
            <a:extLst>
              <a:ext uri="{FF2B5EF4-FFF2-40B4-BE49-F238E27FC236}">
                <a16:creationId xmlns:a16="http://schemas.microsoft.com/office/drawing/2014/main" id="{0B14E25C-D366-6D45-803A-883B54DCD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860800"/>
            <a:ext cx="9128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5">
            <a:extLst>
              <a:ext uri="{FF2B5EF4-FFF2-40B4-BE49-F238E27FC236}">
                <a16:creationId xmlns:a16="http://schemas.microsoft.com/office/drawing/2014/main" id="{B8BA8100-99F2-9542-8990-BEF23114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0" y="3933825"/>
            <a:ext cx="503238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3087" name="Picture 16" descr="untitled">
            <a:extLst>
              <a:ext uri="{FF2B5EF4-FFF2-40B4-BE49-F238E27FC236}">
                <a16:creationId xmlns:a16="http://schemas.microsoft.com/office/drawing/2014/main" id="{DCE30060-07FD-3749-A9EE-4ABEF58C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860800"/>
            <a:ext cx="11890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rd files SAFETY TEMPLATE LANDSCAPE A4">
            <a:extLst>
              <a:ext uri="{FF2B5EF4-FFF2-40B4-BE49-F238E27FC236}">
                <a16:creationId xmlns:a16="http://schemas.microsoft.com/office/drawing/2014/main" id="{4137BA28-F0DB-CF4B-8630-1470A59A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DD0A0E88-2BDB-164E-956D-47CC96C0C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>
                <a:latin typeface="Comic Sans MS" panose="030F0902030302020204" pitchFamily="66" charset="0"/>
              </a:rPr>
              <a:t>What categories would your selfies fall into?</a:t>
            </a:r>
            <a:br>
              <a:rPr lang="en-GB" altLang="en-US" sz="4000">
                <a:latin typeface="Comic Sans MS" panose="030F0902030302020204" pitchFamily="66" charset="0"/>
              </a:rPr>
            </a:br>
            <a:br>
              <a:rPr lang="en-GB" altLang="en-US" sz="4000">
                <a:latin typeface="Comic Sans MS" panose="030F0902030302020204" pitchFamily="66" charset="0"/>
              </a:rPr>
            </a:br>
            <a:r>
              <a:rPr lang="en-GB" altLang="en-US" sz="4000">
                <a:latin typeface="Comic Sans MS" panose="030F0902030302020204" pitchFamily="66" charset="0"/>
              </a:rPr>
              <a:t>Which categories are you most comfortable with and least comfortable with?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rd files SAFETY TEMPLATE LANDSCAPE A4">
            <a:extLst>
              <a:ext uri="{FF2B5EF4-FFF2-40B4-BE49-F238E27FC236}">
                <a16:creationId xmlns:a16="http://schemas.microsoft.com/office/drawing/2014/main" id="{40F0D75B-C89F-1344-B68F-139A463D9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F91F8474-6161-CE46-AD2C-1988532E5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2133600"/>
            <a:ext cx="7416800" cy="1143000"/>
          </a:xfrm>
        </p:spPr>
        <p:txBody>
          <a:bodyPr/>
          <a:lstStyle/>
          <a:p>
            <a:pPr eaLnBrk="1" hangingPunct="1"/>
            <a:r>
              <a:rPr lang="en-GB" altLang="ja-JP" sz="4000">
                <a:latin typeface="Comic Sans MS" panose="030F0902030302020204" pitchFamily="66" charset="0"/>
                <a:ea typeface="ＭＳ Ｐゴシック" panose="020B0600070205080204" pitchFamily="34" charset="-128"/>
              </a:rPr>
              <a:t>Do you think there would be any positive outcomes as a result of someone posting any of these images online</a:t>
            </a:r>
            <a:r>
              <a:rPr lang="en-GB" altLang="ja-JP" sz="4000">
                <a:ea typeface="ＭＳ Ｐゴシック" panose="020B0600070205080204" pitchFamily="34" charset="-128"/>
              </a:rPr>
              <a:t>?</a:t>
            </a:r>
            <a:br>
              <a:rPr lang="en-GB" altLang="ja-JP" sz="4000">
                <a:ea typeface="ＭＳ Ｐゴシック" panose="020B0600070205080204" pitchFamily="34" charset="-128"/>
              </a:rPr>
            </a:br>
            <a:br>
              <a:rPr lang="en-GB" altLang="ja-JP" sz="4000">
                <a:ea typeface="ＭＳ Ｐゴシック" panose="020B0600070205080204" pitchFamily="34" charset="-128"/>
              </a:rPr>
            </a:br>
            <a:r>
              <a:rPr lang="en-GB" altLang="ja-JP" sz="4000">
                <a:latin typeface="Comic Sans MS" panose="030F0902030302020204" pitchFamily="66" charset="0"/>
                <a:ea typeface="ＭＳ Ｐゴシック" panose="020B0600070205080204" pitchFamily="34" charset="-128"/>
              </a:rPr>
              <a:t>Say what these positive outcomes would be?</a:t>
            </a:r>
            <a:endParaRPr lang="en-GB" altLang="en-US" sz="400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ord files SAFETY TEMPLATE LANDSCAPE A4">
            <a:extLst>
              <a:ext uri="{FF2B5EF4-FFF2-40B4-BE49-F238E27FC236}">
                <a16:creationId xmlns:a16="http://schemas.microsoft.com/office/drawing/2014/main" id="{196C8B76-15A6-4641-8583-71553FDD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6D2DAC8A-B1EF-274B-8FD4-C33DE7533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357438"/>
            <a:ext cx="7488237" cy="1143000"/>
          </a:xfrm>
        </p:spPr>
        <p:txBody>
          <a:bodyPr/>
          <a:lstStyle/>
          <a:p>
            <a:pPr eaLnBrk="1" hangingPunct="1"/>
            <a:r>
              <a:rPr lang="en-GB" altLang="ja-JP" sz="4000">
                <a:latin typeface="Comic Sans MS" panose="030F0902030302020204" pitchFamily="66" charset="0"/>
                <a:ea typeface="ＭＳ Ｐゴシック" panose="020B0600070205080204" pitchFamily="34" charset="-128"/>
              </a:rPr>
              <a:t>Do you think there would be any negative outcomes as a result of someone posting any of these images online?</a:t>
            </a:r>
            <a:r>
              <a:rPr lang="en-GB" altLang="ja-JP" sz="4000">
                <a:ea typeface="ＭＳ Ｐゴシック" panose="020B0600070205080204" pitchFamily="34" charset="-128"/>
              </a:rPr>
              <a:t> </a:t>
            </a:r>
            <a:br>
              <a:rPr lang="en-GB" altLang="ja-JP" sz="4000">
                <a:ea typeface="ＭＳ Ｐゴシック" panose="020B0600070205080204" pitchFamily="34" charset="-128"/>
              </a:rPr>
            </a:br>
            <a:br>
              <a:rPr lang="en-GB" altLang="ja-JP" sz="4000">
                <a:ea typeface="ＭＳ Ｐゴシック" panose="020B0600070205080204" pitchFamily="34" charset="-128"/>
              </a:rPr>
            </a:br>
            <a:r>
              <a:rPr lang="en-GB" altLang="ja-JP" sz="4000">
                <a:latin typeface="Comic Sans MS" panose="030F0902030302020204" pitchFamily="66" charset="0"/>
                <a:ea typeface="ＭＳ Ｐゴシック" panose="020B0600070205080204" pitchFamily="34" charset="-128"/>
              </a:rPr>
              <a:t>Say what these negative outcomes would be.</a:t>
            </a:r>
            <a:endParaRPr lang="en-GB" altLang="en-US" sz="400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ord files SAFETY TEMPLATE LANDSCAPE A4">
            <a:extLst>
              <a:ext uri="{FF2B5EF4-FFF2-40B4-BE49-F238E27FC236}">
                <a16:creationId xmlns:a16="http://schemas.microsoft.com/office/drawing/2014/main" id="{96334CCC-EE50-2C4A-8CEC-BD9E69ACF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465742F5-B3E5-F845-948B-2CC967472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ja-JP" sz="2800">
                <a:latin typeface="Comic Sans MS" panose="030F0902030302020204" pitchFamily="66" charset="0"/>
                <a:ea typeface="ＭＳ Ｐゴシック" panose="020B0600070205080204" pitchFamily="34" charset="-128"/>
              </a:rPr>
              <a:t>Which of these images may have the most significant consequences if posted and why?</a:t>
            </a:r>
            <a:r>
              <a:rPr lang="en-GB" altLang="ja-JP" sz="4000">
                <a:ea typeface="ＭＳ Ｐゴシック" panose="020B0600070205080204" pitchFamily="34" charset="-128"/>
              </a:rPr>
              <a:t> </a:t>
            </a:r>
            <a:endParaRPr lang="en-GB" altLang="en-US" sz="4000"/>
          </a:p>
        </p:txBody>
      </p:sp>
      <p:pic>
        <p:nvPicPr>
          <p:cNvPr id="7172" name="Picture 6" descr="4DACAOTGJBBCAY7NVIFCA4F5JHXCANY2BYHCA94CD8VCAYYBHK9CAP97HOYCAWNQ882CAD3T0SHCAUC9TU0CA4F6WH7CAVEO7DSCAOU8M59CA9RZCWDCA0E3NMGCAUZWOEJCAKIAZD9CAFG0KZ4CA3VCTOQ">
            <a:extLst>
              <a:ext uri="{FF2B5EF4-FFF2-40B4-BE49-F238E27FC236}">
                <a16:creationId xmlns:a16="http://schemas.microsoft.com/office/drawing/2014/main" id="{E490259D-06DA-4E4E-82C4-C3D7CFAD1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199231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>
            <a:extLst>
              <a:ext uri="{FF2B5EF4-FFF2-40B4-BE49-F238E27FC236}">
                <a16:creationId xmlns:a16="http://schemas.microsoft.com/office/drawing/2014/main" id="{34E4F81F-0D09-0641-8447-534F7EEB3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276475"/>
            <a:ext cx="576262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7174" name="Picture 8" descr="wpid-img_20130608_060923">
            <a:extLst>
              <a:ext uri="{FF2B5EF4-FFF2-40B4-BE49-F238E27FC236}">
                <a16:creationId xmlns:a16="http://schemas.microsoft.com/office/drawing/2014/main" id="{F0EFF4EB-8999-6349-A3D3-326A3013F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16113"/>
            <a:ext cx="15367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9">
            <a:extLst>
              <a:ext uri="{FF2B5EF4-FFF2-40B4-BE49-F238E27FC236}">
                <a16:creationId xmlns:a16="http://schemas.microsoft.com/office/drawing/2014/main" id="{11E021A2-8A21-1C4E-838B-1BE76D826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989138"/>
            <a:ext cx="720725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7176" name="Picture 10" descr="tumblr_mpdifiSU8K1rrzjjto1_500">
            <a:extLst>
              <a:ext uri="{FF2B5EF4-FFF2-40B4-BE49-F238E27FC236}">
                <a16:creationId xmlns:a16="http://schemas.microsoft.com/office/drawing/2014/main" id="{E2F67360-706F-9244-8CFD-42A839FB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18351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pregnancy-selfies-2">
            <a:extLst>
              <a:ext uri="{FF2B5EF4-FFF2-40B4-BE49-F238E27FC236}">
                <a16:creationId xmlns:a16="http://schemas.microsoft.com/office/drawing/2014/main" id="{F2C66E30-822C-6A4E-A975-AA6A3E857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16113"/>
            <a:ext cx="171132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2">
            <a:extLst>
              <a:ext uri="{FF2B5EF4-FFF2-40B4-BE49-F238E27FC236}">
                <a16:creationId xmlns:a16="http://schemas.microsoft.com/office/drawing/2014/main" id="{A8C43233-16FD-EA48-AD42-CE312B5A7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3068638"/>
            <a:ext cx="647700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rd files SAFETY TEMPLATE LANDSCAPE A4">
            <a:extLst>
              <a:ext uri="{FF2B5EF4-FFF2-40B4-BE49-F238E27FC236}">
                <a16:creationId xmlns:a16="http://schemas.microsoft.com/office/drawing/2014/main" id="{0A6BDAC2-C0D6-6945-B2D5-9DD57535E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77D1CD94-237F-5343-A649-379AA8429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Comic Sans MS" panose="030F0902030302020204" pitchFamily="66" charset="0"/>
              </a:rPr>
              <a:t>The Law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12C823D4-24D9-C04B-823A-30CB03E91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73238"/>
            <a:ext cx="7488237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>
                <a:latin typeface="Comic Sans MS" panose="030F0902030302020204" pitchFamily="66" charset="0"/>
              </a:rPr>
              <a:t>In law it is illegal to make, take, possess or distribute, any image of a person under 18 that is naked or semi-naked (e.g. topless girl).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3600">
                <a:latin typeface="Comic Sans MS" panose="030F0902030302020204" pitchFamily="66" charset="0"/>
              </a:rPr>
              <a:t>This law is meant to protect young people from exploitation.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169</Words>
  <Application>Microsoft Macintosh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ＭＳ Ｐゴシック</vt:lpstr>
      <vt:lpstr>Default Design</vt:lpstr>
      <vt:lpstr>Risky Pics</vt:lpstr>
      <vt:lpstr>Sorting activity</vt:lpstr>
      <vt:lpstr>What categories would your selfies fall into?  Which categories are you most comfortable with and least comfortable with?</vt:lpstr>
      <vt:lpstr>Do you think there would be any positive outcomes as a result of someone posting any of these images online?  Say what these positive outcomes would be?</vt:lpstr>
      <vt:lpstr>Do you think there would be any negative outcomes as a result of someone posting any of these images online?   Say what these negative outcomes would be.</vt:lpstr>
      <vt:lpstr>Which of these images may have the most significant consequences if posted and why? </vt:lpstr>
      <vt:lpstr>The Law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6</cp:revision>
  <dcterms:created xsi:type="dcterms:W3CDTF">2012-04-30T13:27:46Z</dcterms:created>
  <dcterms:modified xsi:type="dcterms:W3CDTF">2022-03-02T23:55:52Z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dcc476ce-1810-4777-9543-70cea93703ff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