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8" r:id="rId4"/>
    <p:sldId id="257" r:id="rId5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35B202-6FD8-8047-ADC4-93806359AF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008DA-71E5-2843-BD3E-9465DA4AA6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64CC31-7AB1-DF41-8F36-7AB9C5ED4F9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FDC50A-BCD6-6647-B9CE-CD6448086B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B7605CF-8607-654B-9D4D-EB7AD3C65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45680-EE70-A140-A956-C32E813623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39399-FDF9-F947-8ACC-4F929ABE59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93F14C5-B1C0-0748-81DB-4F5F0B5904C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85516BB-2AB1-FE4B-B002-02FAABF809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13B1284-8300-7C43-9018-209425C024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9A746C78-8B96-9F4E-8398-CA7B2CDF1E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416159-7688-C147-824B-B839AE8E1ED7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378DFE82-4CA6-9743-8F9B-76246F6EC4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1AA286A-D7B4-F542-8EF8-FD3D49F405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07C8122-11E7-4B49-8E8F-7C8E802AE3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D9472D-3DF5-4841-9C56-4B9FEAFD2C99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958BE168-5736-7E4C-8BFC-4FF0A5C9FC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89B70D14-D34B-3944-833C-D433FEFA8E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384B0D7-BFA4-D945-ADAA-9A5C7701A0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8D07F0-9A2C-F14C-A913-7856428B0C0E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BC6C97CC-160D-B448-8DED-1A87B00239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02E139C-A2FA-404C-AABC-4636588267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FF5743DE-18AA-8A49-94E1-F87E1BCCB4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0F26EC-C9B5-7E42-81F4-033A58ABC4B6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2BC19-53CF-9647-9263-EE805658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F89E-1494-9F47-B145-C077B97159D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E738B-A8DC-DA43-AA4A-A92B1255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E5395-920D-F54D-A34F-C59B2FCC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A4800-12C6-0E43-BBE7-EF51778AE1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16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C9A7E-79F3-CB41-B9A7-22162CC4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3232-B885-1648-BB1B-FA2BC0533D0D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6925A-9BCB-604B-BC34-0F748D16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442CB-FE2B-C541-A875-A8339D17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2E90E-1E13-5F42-8D44-7452DAB6B0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65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C0BC-CED2-3D40-B08A-85FF289D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CF9DB-818D-3040-BD8F-6B2598984AB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C99ED-528B-6D4D-904C-5B5B6BAA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7C588-3D26-1C4E-A9FF-2947291B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6AE7B-0CE9-3344-B2A7-F03F7D0B00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135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891C6-E56F-E34A-BFE9-393AFAB9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08B1-39BC-FE4D-B5A6-4999A72428FD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CBE1-C695-9747-805E-91DEA7D2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55DCA-1C0D-5C48-9F8C-5DE92244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7D501-37AE-6946-ADB3-8F7AC7DAB2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30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55B5A-651D-BC4C-90C5-81AAD736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0BDF-3919-D74C-8444-102BB0D0321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B457D-FCB4-F94A-9498-B79E7AB4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539A1-537C-D744-9C71-3B4AABD0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3BB6-5E73-2944-A040-8D4F1D8926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60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D2EC95-1171-524A-8759-6B8A03076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E2193-2590-6547-99B7-CA68BF15A63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E593C9-FC1F-EC4C-9A6B-D66D806F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DC85F0-7E99-8A4D-A994-646D3F49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0BEF5-451A-634E-BEA2-BAEA689B9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83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DA32EB-7681-EA48-8E64-EE14B84F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063-F8B4-C743-AB92-02F985EB6EDA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87BE80-700E-E640-ACF5-88B6DC8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E7005F-81DF-7740-B5AD-FE046AB2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5FACD-1EE8-144D-91B4-0E5DD7E764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90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A2E6C5-2CBA-A344-BC6B-F4CA0F014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184B-85EF-EB4A-8671-67314F461366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8E46751-E5FF-E64D-A5D5-7AE7A155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217ADA-DEA1-9942-9FA5-73896325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3CA2A-8A38-E045-AF61-025D43B69A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102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C9674D4-C66E-8843-99B5-F99C1AA5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9175-053A-694F-8CD3-15F56630F11D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0FC2968-96FB-F246-8491-8FEBA73A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33FBC9-B970-DC4F-93C3-FBA9E3D2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2DC53-9B8F-7A4E-A712-1EFD3D9F88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89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422DA7-DEB7-4244-92FB-DA44F58C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600C-1E2E-5742-BA03-9D2E8A7DC680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E99E8D-EE7D-3044-BF0B-C4D73AA6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265782-63F1-6040-A1DA-C7D346D4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1F543-A6FF-444D-912B-542F5B489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85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B7D5F4-2F09-034E-9F6C-B829D55F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A1E41-C580-AE40-9DCB-1945467E4702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E6C641-81AC-0D4D-9A5D-91492CDB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03062B-C239-664A-B79C-5B9F0116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7BF99-403E-0544-8945-94A9B55286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009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2FE207-DF7D-DE49-9FAF-515B27C7FD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9A97286-E329-8248-96F9-314CFFE210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C60E2-4C92-1044-AB39-70CC6BC00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4428F6-76BA-A54F-9C52-36081B9749C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579B-26CE-FB48-B15D-EC225E2F9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A007C-1923-E449-84BB-6CD0B72DC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08B0ACD-0A09-D643-B21D-A1137E8ACF0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6190B72A-0C87-D842-A2BF-82A34677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>
            <a:extLst>
              <a:ext uri="{FF2B5EF4-FFF2-40B4-BE49-F238E27FC236}">
                <a16:creationId xmlns:a16="http://schemas.microsoft.com/office/drawing/2014/main" id="{4CBB398F-0F54-A541-AFB8-AC203F0D1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7775575" cy="53292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8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            </a:t>
            </a:r>
            <a:r>
              <a:rPr lang="en-GB" sz="112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Working out </a:t>
            </a:r>
            <a:r>
              <a:rPr lang="en-GB" sz="11200" b="1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sexting</a:t>
            </a:r>
            <a:r>
              <a:rPr lang="en-GB" sz="112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– Results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112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11200" b="1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371600" indent="-13716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solidFill>
                  <a:srgbClr val="0070C0"/>
                </a:solidFill>
                <a:latin typeface="Comic Sans MS" pitchFamily="66" charset="0"/>
              </a:rPr>
              <a:t>1) How many young people use the Internet ?            98%              </a:t>
            </a:r>
          </a:p>
          <a:p>
            <a:pPr marL="1371600" indent="-137160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solidFill>
                  <a:srgbClr val="0070C0"/>
                </a:solidFill>
                <a:latin typeface="Comic Sans MS" pitchFamily="66" charset="0"/>
              </a:rPr>
              <a:t>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latin typeface="Comic Sans MS" pitchFamily="66" charset="0"/>
              </a:rPr>
              <a:t>2) How many under 13s have a Facebook profile?     50%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latin typeface="Comic Sans MS" pitchFamily="66" charset="0"/>
              </a:rPr>
              <a:t>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solidFill>
                  <a:schemeClr val="accent4"/>
                </a:solidFill>
                <a:latin typeface="Comic Sans MS" pitchFamily="66" charset="0"/>
              </a:rPr>
              <a:t>3) How many young people have experienced something upsetting on social networking sites?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solidFill>
                  <a:schemeClr val="accent4"/>
                </a:solidFill>
                <a:latin typeface="Comic Sans MS" pitchFamily="66" charset="0"/>
              </a:rPr>
              <a:t>                                                                                 28%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accent4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latin typeface="Comic Sans MS" pitchFamily="66" charset="0"/>
              </a:rPr>
              <a:t>4) How many hours a week do 12–15 year olds use the Internet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8000" dirty="0">
                <a:latin typeface="Comic Sans MS" pitchFamily="66" charset="0"/>
              </a:rPr>
              <a:t>    for?                                                                      17 hours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endParaRPr lang="en-GB" sz="3600" b="1" dirty="0">
              <a:latin typeface="Comic Sans MS" pitchFamily="66" charset="0"/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2E2691AA-F31E-8F4C-9AD9-8A2979A43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5888"/>
            <a:ext cx="172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anose="030F0902030302020204" pitchFamily="66" charset="0"/>
              </a:rPr>
              <a:t>Resource 7b.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F5CAA1F0-FF89-B142-82FF-24F2BEC0C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>
            <a:extLst>
              <a:ext uri="{FF2B5EF4-FFF2-40B4-BE49-F238E27FC236}">
                <a16:creationId xmlns:a16="http://schemas.microsoft.com/office/drawing/2014/main" id="{57BA2927-4DA9-2B44-A116-FDBC65F55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7775575" cy="53292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80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             </a:t>
            </a:r>
            <a:r>
              <a:rPr lang="en-GB" sz="112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Working out </a:t>
            </a:r>
            <a:r>
              <a:rPr lang="en-GB" sz="11200" b="1" dirty="0" err="1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sexting</a:t>
            </a:r>
            <a:r>
              <a:rPr lang="en-GB" sz="112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- Results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8000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>
                <a:solidFill>
                  <a:srgbClr val="FF0000"/>
                </a:solidFill>
                <a:latin typeface="Comic Sans MS" pitchFamily="66" charset="0"/>
              </a:rPr>
              <a:t>5. How many young people said they had been asked for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8000" dirty="0">
                <a:solidFill>
                  <a:srgbClr val="FF0000"/>
                </a:solidFill>
                <a:latin typeface="Comic Sans MS" pitchFamily="66" charset="0"/>
              </a:rPr>
              <a:t>     a sexual image or video of themselves?                           60%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80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>
                <a:latin typeface="Comic Sans MS" pitchFamily="66" charset="0"/>
              </a:rPr>
              <a:t>6. How many young people know the person who sent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8000" dirty="0">
                <a:latin typeface="Comic Sans MS" pitchFamily="66" charset="0"/>
              </a:rPr>
              <a:t>     them an indecent image?                                                 85%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8000" dirty="0">
                <a:latin typeface="Comic Sans MS" pitchFamily="66" charset="0"/>
              </a:rPr>
              <a:t>                               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>
                <a:solidFill>
                  <a:schemeClr val="accent1"/>
                </a:solidFill>
                <a:latin typeface="Comic Sans MS" pitchFamily="66" charset="0"/>
              </a:rPr>
              <a:t>7. How many young people have sent an indecent image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8000" dirty="0">
                <a:solidFill>
                  <a:schemeClr val="accent1"/>
                </a:solidFill>
                <a:latin typeface="Comic Sans MS" pitchFamily="66" charset="0"/>
              </a:rPr>
              <a:t>     or video of themselves to someone else</a:t>
            </a:r>
            <a:r>
              <a:rPr lang="en-GB" sz="8000">
                <a:solidFill>
                  <a:schemeClr val="accent1"/>
                </a:solidFill>
                <a:latin typeface="Comic Sans MS" pitchFamily="66" charset="0"/>
              </a:rPr>
              <a:t>?                        </a:t>
            </a:r>
            <a:r>
              <a:rPr lang="en-GB" sz="8000" dirty="0">
                <a:solidFill>
                  <a:schemeClr val="accent1"/>
                </a:solidFill>
                <a:latin typeface="Comic Sans MS" pitchFamily="66" charset="0"/>
              </a:rPr>
              <a:t>25%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8000" dirty="0">
              <a:solidFill>
                <a:schemeClr val="accent1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>
                <a:latin typeface="Comic Sans MS" pitchFamily="66" charset="0"/>
              </a:rPr>
              <a:t>8. How many young people said they have created an indecent image of themselves?                                       40% </a:t>
            </a:r>
          </a:p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endParaRPr lang="en-GB" sz="3600" b="1" dirty="0">
              <a:latin typeface="Comic Sans MS" pitchFamily="66" charset="0"/>
            </a:endParaRP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id="{78A3997C-51B1-814D-83D0-E0D30F347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5888"/>
            <a:ext cx="172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mic Sans MS" panose="030F0902030302020204" pitchFamily="66" charset="0"/>
              </a:rPr>
              <a:t>Resource 7b.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78A7B076-5C64-454B-9634-EEEAC7A7D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B6ACB7CA-130F-5247-9C3C-EBD0AA2D3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Definition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5FE3DCA-C414-4A46-964B-DD1626AC0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7993063" cy="4525963"/>
          </a:xfrm>
        </p:spPr>
        <p:txBody>
          <a:bodyPr/>
          <a:lstStyle/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GB" altLang="en-US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 </a:t>
            </a:r>
            <a:r>
              <a:rPr lang="en-GB" altLang="en-US" sz="3600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Sexting is </a:t>
            </a:r>
            <a:r>
              <a:rPr lang="en-US" altLang="en-US" sz="3600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posting online or</a:t>
            </a: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sending sexual messages or naked </a:t>
            </a: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or semi-naked photos or </a:t>
            </a: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en-US" sz="3600" b="1">
                <a:solidFill>
                  <a:srgbClr val="000099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video clips via any digital device</a:t>
            </a:r>
            <a:endParaRPr lang="en-GB" altLang="en-US" sz="3600" b="1">
              <a:solidFill>
                <a:srgbClr val="000099"/>
              </a:solidFill>
              <a:latin typeface="Comic Sans MS" panose="030F0902030302020204" pitchFamily="66" charset="0"/>
            </a:endParaRPr>
          </a:p>
          <a:p>
            <a:pPr algn="ctr" eaLnBrk="1" hangingPunct="1">
              <a:spcBef>
                <a:spcPts val="1800"/>
              </a:spcBef>
            </a:pPr>
            <a:endParaRPr lang="en-GB" altLang="en-US" sz="3600" b="1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7330F79D-6B0C-5D47-B177-610DF27A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31B423EC-4180-E542-9C73-304D93416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>
                <a:latin typeface="Comic Sans MS" panose="030F0902030302020204" pitchFamily="66" charset="0"/>
              </a:rPr>
              <a:t>The Law 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8501D9B-12A8-D948-9BF0-1EA15A486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229600" cy="4525962"/>
          </a:xfrm>
        </p:spPr>
        <p:txBody>
          <a:bodyPr/>
          <a:lstStyle/>
          <a:p>
            <a:pPr eaLnBrk="1" hangingPunct="1"/>
            <a:endParaRPr lang="en-GB" altLang="en-US" sz="1200"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400">
                <a:latin typeface="Comic Sans MS" panose="030F0902030302020204" pitchFamily="66" charset="0"/>
              </a:rPr>
              <a:t>    </a:t>
            </a:r>
          </a:p>
          <a:p>
            <a:pPr algn="ctr" eaLnBrk="1" hangingPunct="1">
              <a:buFontTx/>
              <a:buNone/>
            </a:pPr>
            <a:r>
              <a:rPr lang="en-GB" altLang="en-US" sz="2400">
                <a:latin typeface="Comic Sans MS" panose="030F0902030302020204" pitchFamily="66" charset="0"/>
              </a:rPr>
              <a:t>     It is a crime to take, make, permit to take, distribute, show, possess, possess with intent to distribute or to advertise indecent photographs or pseudo-photographs of any person below </a:t>
            </a:r>
          </a:p>
          <a:p>
            <a:pPr algn="ctr" eaLnBrk="1" hangingPunct="1">
              <a:buFontTx/>
              <a:buNone/>
            </a:pPr>
            <a:r>
              <a:rPr lang="en-GB" altLang="en-US" sz="2400">
                <a:latin typeface="Comic Sans MS" panose="030F0902030302020204" pitchFamily="66" charset="0"/>
              </a:rPr>
              <a:t>the age of 18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235</Words>
  <Application>Microsoft Macintosh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Definition</vt:lpstr>
      <vt:lpstr>The Law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7b. Working out sexting answers</dc:title>
  <dc:creator>fAITH</dc:creator>
  <cp:lastModifiedBy>Andy Holland</cp:lastModifiedBy>
  <cp:revision>15</cp:revision>
  <cp:lastPrinted>2014-11-05T10:21:52Z</cp:lastPrinted>
  <dcterms:created xsi:type="dcterms:W3CDTF">2014-09-29T22:15:20Z</dcterms:created>
  <dcterms:modified xsi:type="dcterms:W3CDTF">2022-03-02T23:56:09Z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d109b059-1683-46b7-ae2b-8297c49d61bb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