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D"/>
    <a:srgbClr val="AC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45" autoAdjust="0"/>
    <p:restoredTop sz="86386" autoAdjust="0"/>
  </p:normalViewPr>
  <p:slideViewPr>
    <p:cSldViewPr snapToGrid="0" snapToObjects="1">
      <p:cViewPr varScale="1">
        <p:scale>
          <a:sx n="51" d="100"/>
          <a:sy n="51" d="100"/>
        </p:scale>
        <p:origin x="200" y="2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2F4F-A629-BE44-91F1-81722875E4F0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E489-703B-FC4A-A3AE-91BA4382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Z:\Google Drive\Logos\Welsh_Government_Logo_Black-RENDERE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Z:\Downloads\images\Crest_DPP_30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Z:\Downloads\images\Crest_GWP_30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Z:\Downloads\images\Crest_NWP_300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Z:\Downloads\images\Crest_SWP_30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AD202-E08B-7146-88BB-66CB76E8AA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E0F0629-727C-CA4A-A9D2-9D91860719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401838C-7851-7148-9489-E440F663BD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6BFE964-5424-9E4C-BCAB-CB89193016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AE2F3D2-91A1-2142-8B12-56F21A2B4F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18419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546437" y="2444728"/>
            <a:ext cx="8042960" cy="37322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46438" y="506290"/>
            <a:ext cx="8042960" cy="9368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46438" y="1488915"/>
            <a:ext cx="8042959" cy="910014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626E836-9D17-404C-9120-F7183A977F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CD0EC58-EAC4-5040-9917-9EB290DB3E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3D30D2E-9CFA-CA44-8AD5-80D112AF24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4E143C7-A5C8-A246-BC53-B1C4F1B3F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7FD5C7E-3841-1247-8695-81F14BE972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9350373-8BA4-C148-9F1B-BB6B93BF155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14390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EC4B0D-2BD5-B640-81A1-AAA6D1DF6E7A}"/>
              </a:ext>
            </a:extLst>
          </p:cNvPr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F2D8F-979C-DA4D-BAF9-CE1AF976B9B3}"/>
              </a:ext>
            </a:extLst>
          </p:cNvPr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26981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E0D7BD-82AB-6446-AEC3-E4CF282528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537E28-D66B-5546-A919-5A35CA1685C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2841481-6A28-1547-879F-C95A66E835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20666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71F9830-CB04-514E-866D-7498D4D51B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cy-GB" sz="4400" b="1" noProof="0" dirty="0" smtClean="0">
                <a:solidFill>
                  <a:schemeClr val="tx2"/>
                </a:solidFill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y-GB" noProof="0" dirty="0"/>
              <a:t>»Teitl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A8344C0-439E-EA48-978B-75F12D10FB6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4400" b="1" baseline="0" noProof="0" dirty="0" smtClean="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GB" noProof="0" dirty="0"/>
              <a:t>»Title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63EE9ED-028C-9149-85BA-3781657EC2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9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C55A6-BA57-C342-AD07-ECF55D261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Po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Google Drive\Logos\Battenburg-t-4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78"/>
            <a:ext cx="9144000" cy="5836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888520"/>
            <a:ext cx="8764438" cy="181116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699685"/>
            <a:ext cx="8764438" cy="1812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Picture 7" descr="Z:\Google Drive\Logos\Welsh_Government_Logo_Black-RENDERED.png">
            <a:extLst>
              <a:ext uri="{FF2B5EF4-FFF2-40B4-BE49-F238E27FC236}">
                <a16:creationId xmlns:a16="http://schemas.microsoft.com/office/drawing/2014/main" id="{F76FD12A-D6A7-4C46-89C8-3D9FFBE27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Z:\Downloads\images\Crest_DPP_300.png">
            <a:extLst>
              <a:ext uri="{FF2B5EF4-FFF2-40B4-BE49-F238E27FC236}">
                <a16:creationId xmlns:a16="http://schemas.microsoft.com/office/drawing/2014/main" id="{705944DF-DDF2-3D44-B5C0-B09CC10E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Z:\Downloads\images\Crest_GWP_300.png">
            <a:extLst>
              <a:ext uri="{FF2B5EF4-FFF2-40B4-BE49-F238E27FC236}">
                <a16:creationId xmlns:a16="http://schemas.microsoft.com/office/drawing/2014/main" id="{EBC1E940-71BE-D048-BDC5-FC13B16B0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Z:\Downloads\images\Crest_NWP_300.png">
            <a:extLst>
              <a:ext uri="{FF2B5EF4-FFF2-40B4-BE49-F238E27FC236}">
                <a16:creationId xmlns:a16="http://schemas.microsoft.com/office/drawing/2014/main" id="{3384BB33-9BE3-494E-8C24-2C54160A52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Z:\Downloads\images\Crest_SWP_300.png">
            <a:extLst>
              <a:ext uri="{FF2B5EF4-FFF2-40B4-BE49-F238E27FC236}">
                <a16:creationId xmlns:a16="http://schemas.microsoft.com/office/drawing/2014/main" id="{9EF4F712-558F-CA4A-AD72-3A66297F5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DEA179-2F87-7D44-9BCE-F3121E74F4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AWSLC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D8183E-30B0-394B-8420-335C49FC68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0950" y="6263610"/>
            <a:ext cx="3849971" cy="312170"/>
          </a:xfrm>
        </p:spPr>
        <p:txBody>
          <a:bodyPr/>
          <a:lstStyle>
            <a:lvl1pPr algn="r"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963" y="482974"/>
            <a:ext cx="8046189" cy="2808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Pennawd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963" y="3298945"/>
            <a:ext cx="8046189" cy="280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950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680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5447ED3B-7CF3-9E4E-9568-3A788FC028A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31CA8A-5D9C-484E-A587-47B1442FC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CF1E9E-ED8D-1143-932A-E9F843EAF7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»Teitl</a:t>
            </a:r>
            <a:r>
              <a:rPr lang="en-GB" noProof="0" dirty="0"/>
              <a:t> - »Title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02974E2-BECE-944F-82E7-F35A427DAC5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F6C39D8-B829-8345-B787-9FB52ACD894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DDF6"/>
            </a:gs>
            <a:gs pos="100000">
              <a:srgbClr val="E8F6F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6000" y="375425"/>
            <a:ext cx="8352000" cy="5818487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>
            <a:innerShdw blurRad="63500" dist="38100" dir="13500000">
              <a:prstClr val="black">
                <a:alpha val="35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47" y="1684624"/>
            <a:ext cx="8042304" cy="437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63" y="506287"/>
            <a:ext cx="8046188" cy="110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02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812" y="6263609"/>
            <a:ext cx="396211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8812" y="6263610"/>
            <a:ext cx="124447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10AE7D1-6754-474F-8D4A-A133102F4C7D}" type="datetimeFigureOut">
              <a:rPr lang="en-GB" smtClean="0"/>
              <a:pPr/>
              <a:t>13/03/2023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450921" y="6263611"/>
            <a:ext cx="606811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Slide </a:t>
            </a:r>
            <a:fld id="{4BA0BEB8-FF74-1A46-B145-BC8D37F9923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3392" y="6478460"/>
            <a:ext cx="1890608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cy-GB" sz="700" b="0" baseline="0" noProof="1">
                <a:solidFill>
                  <a:schemeClr val="tx1"/>
                </a:solidFill>
                <a:latin typeface="+mj-lt"/>
              </a:rPr>
              <a:t>Hawlfraint Heddlu Gwent 2023</a:t>
            </a:r>
          </a:p>
          <a:p>
            <a:pPr lvl="0" algn="r"/>
            <a:r>
              <a:rPr lang="en-GB" sz="700" b="0" baseline="0" noProof="1">
                <a:solidFill>
                  <a:schemeClr val="tx1"/>
                </a:solidFill>
                <a:latin typeface="+mj-lt"/>
              </a:rPr>
              <a:t>© Gwent Police Copyright 2023</a:t>
            </a:r>
          </a:p>
        </p:txBody>
      </p:sp>
      <p:pic>
        <p:nvPicPr>
          <p:cNvPr id="11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" y="6330931"/>
            <a:ext cx="3054588" cy="40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70" r:id="rId3"/>
    <p:sldLayoutId id="2147483661" r:id="rId4"/>
    <p:sldLayoutId id="2147483660" r:id="rId5"/>
    <p:sldLayoutId id="2147483682" r:id="rId6"/>
    <p:sldLayoutId id="2147483655" r:id="rId7"/>
    <p:sldLayoutId id="2147483650" r:id="rId8"/>
    <p:sldLayoutId id="2147483652" r:id="rId9"/>
    <p:sldLayoutId id="2147483663" r:id="rId10"/>
    <p:sldLayoutId id="2147483653" r:id="rId11"/>
    <p:sldLayoutId id="2147483656" r:id="rId12"/>
    <p:sldLayoutId id="2147483667" r:id="rId13"/>
    <p:sldLayoutId id="2147483668" r:id="rId14"/>
    <p:sldLayoutId id="2147483669" r:id="rId15"/>
    <p:sldLayoutId id="2147483665" r:id="rId16"/>
    <p:sldLayoutId id="2147483666" r:id="rId17"/>
    <p:sldLayoutId id="214748365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.uk/imgres?imgurl=http://drugwise-droguesoisfute.hc-sc.gc.ca/images/content_images/ecstasy_1b.jpg&amp;imgrefurl=http://theviewfromherenow.blogspot.com/2007/04/k-for-brain.html&amp;h=420&amp;w=610&amp;sz=120&amp;hl=en&amp;start=15&amp;tbnid=R-hOV9KyUB-KEM:&amp;tbnh=94&amp;tbnw=136&amp;prev=/images%3Fq%3Decstasy%26gbv%3D2%26hl%3De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72E1-38EB-521F-6E18-5185DD53C8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/>
              <a:t>Cyfraith a Chosbau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993989-A7A3-DB6E-00C5-2037C07C25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Law and Penalties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EC4FD-76CA-B172-65DC-24D499EEF992}"/>
              </a:ext>
            </a:extLst>
          </p:cNvPr>
          <p:cNvSpPr txBox="1"/>
          <p:nvPr/>
        </p:nvSpPr>
        <p:spPr>
          <a:xfrm>
            <a:off x="189781" y="18978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b="1" dirty="0">
                <a:solidFill>
                  <a:schemeClr val="tx2"/>
                </a:solidFill>
              </a:rPr>
              <a:t>Adnodd 6b.</a:t>
            </a:r>
          </a:p>
        </p:txBody>
      </p:sp>
    </p:spTree>
    <p:extLst>
      <p:ext uri="{BB962C8B-B14F-4D97-AF65-F5344CB8AC3E}">
        <p14:creationId xmlns:p14="http://schemas.microsoft.com/office/powerpoint/2010/main" val="189494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4AB5024A-654D-0261-A064-4A8E49EC3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9"/>
            <a:ext cx="8046189" cy="466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Gall</a:t>
            </a:r>
            <a:r>
              <a:rPr lang="cy-GB" altLang="en-US" sz="5500" dirty="0">
                <a:latin typeface="+mj-lt"/>
              </a:rPr>
              <a:t> rhannu cyffuriau, yn cynnwys ‘joints’ neu ‘sbliffs’, gael ei ystyried gan y gyfraith fel</a:t>
            </a:r>
            <a:br>
              <a:rPr lang="cy-GB" altLang="en-US" sz="5500" dirty="0">
                <a:latin typeface="+mj-lt"/>
              </a:rPr>
            </a:br>
            <a:r>
              <a:rPr lang="cy-GB" altLang="en-US" sz="5500" dirty="0">
                <a:latin typeface="+mj-lt"/>
              </a:rPr>
              <a:t>cyflenwi cyffuriau.</a:t>
            </a:r>
            <a:r>
              <a:rPr lang="cy-GB" altLang="en-US" sz="6600" dirty="0">
                <a:latin typeface="+mj-lt"/>
              </a:rPr>
              <a:t>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E0D2586-3FC6-94AE-F963-90EFB2A96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454" y="5036584"/>
            <a:ext cx="1389062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7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BBA24C2-9BF2-68B6-F3F9-5C0CBCF3B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3" y="506289"/>
            <a:ext cx="80636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Ni allwch</a:t>
            </a:r>
            <a:r>
              <a:rPr lang="cy-GB" altLang="en-US" sz="6000" dirty="0">
                <a:solidFill>
                  <a:schemeClr val="tx2"/>
                </a:solidFill>
                <a:latin typeface="+mj-lt"/>
              </a:rPr>
              <a:t> </a:t>
            </a:r>
            <a:r>
              <a:rPr lang="cy-GB" altLang="en-US" sz="6000" dirty="0">
                <a:latin typeface="+mj-lt"/>
              </a:rPr>
              <a:t>gael eich cyhuddo a’ch anfon i’r llys am eich trosedd cyffuriau gyntaf. 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36376D71-DB6F-44C1-9232-36DBA9BD4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87" y="4291941"/>
            <a:ext cx="758825" cy="180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7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F7D021B-0A09-8780-68A0-5C3728A56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9"/>
            <a:ext cx="806363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5800" dirty="0">
                <a:latin typeface="+mj-lt"/>
              </a:rPr>
              <a:t>Gall tyfu planhigion canabis arwain at ddedfryd o garchar am </a:t>
            </a:r>
            <a:r>
              <a:rPr lang="cy-GB" altLang="en-US" sz="5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bedair mlynedd ar ddeg</a:t>
            </a:r>
            <a:r>
              <a:rPr lang="cy-GB" altLang="en-US" sz="5800" dirty="0">
                <a:solidFill>
                  <a:schemeClr val="tx2"/>
                </a:solidFill>
                <a:latin typeface="+mj-lt"/>
              </a:rPr>
              <a:t> </a:t>
            </a:r>
            <a:r>
              <a:rPr lang="cy-GB" altLang="en-US" sz="5800" dirty="0">
                <a:latin typeface="+mj-lt"/>
              </a:rPr>
              <a:t>a/neu ddirwy.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688D50D0-F6FF-8A3A-BF8C-01C0173C29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3"/>
          <a:stretch/>
        </p:blipFill>
        <p:spPr bwMode="auto">
          <a:xfrm>
            <a:off x="3702480" y="5009322"/>
            <a:ext cx="1752600" cy="118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3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1BE1FA0-6D7D-5353-70C5-5B3902BD8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9"/>
            <a:ext cx="806363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Gall</a:t>
            </a:r>
            <a:r>
              <a:rPr lang="cy-GB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cy-GB" altLang="en-US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Meddyg Teulu ragnodi canabis fel moddion ym Mhrydain Fawr</a:t>
            </a:r>
            <a:r>
              <a:rPr lang="cy-GB" altLang="en-US" sz="6600" dirty="0">
                <a:latin typeface="+mj-lt"/>
              </a:rPr>
              <a:t>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7FA46815-1E03-3EDE-BDD8-DF8A99CA1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4661273"/>
            <a:ext cx="1390650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77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BBE1979B-B6A2-9024-2B47-4BE27AB87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2" y="506289"/>
            <a:ext cx="806363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y-GB" altLang="en-US" sz="5400" dirty="0">
                <a:latin typeface="+mn-lt"/>
              </a:rPr>
              <a:t>Os cewch eich euogfarnu am drosedd cyffuriau rydych yn </a:t>
            </a:r>
            <a:r>
              <a:rPr lang="cy-GB" altLang="en-US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debygol</a:t>
            </a:r>
            <a:r>
              <a:rPr lang="cy-GB" altLang="en-US" sz="5400" dirty="0">
                <a:latin typeface="+mn-lt"/>
              </a:rPr>
              <a:t> o gael eich gwahardd rhag mynd i wledydd eraill.</a:t>
            </a:r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E33623FF-E9F4-1C30-70FA-0D9F9453E6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11" y="5008586"/>
            <a:ext cx="1531938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34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FD93E1DE-4970-33AE-9805-4874EAE29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4" y="911086"/>
            <a:ext cx="8042306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6600" dirty="0"/>
              <a:t>Mae canabis </a:t>
            </a:r>
            <a:r>
              <a:rPr lang="cy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wedi</a:t>
            </a:r>
            <a:r>
              <a:rPr lang="cy-GB" altLang="en-US" sz="6600" dirty="0"/>
              <a:t> </a:t>
            </a:r>
            <a:br>
              <a:rPr lang="cy-GB" altLang="en-US" sz="6600" dirty="0"/>
            </a:br>
            <a:r>
              <a:rPr lang="cy-GB" altLang="en-US" sz="6600" dirty="0"/>
              <a:t>ei gyfreithloni yn </a:t>
            </a:r>
            <a:br>
              <a:rPr lang="cy-GB" altLang="en-US" sz="6600" dirty="0"/>
            </a:br>
            <a:r>
              <a:rPr lang="cy-GB" altLang="en-US" sz="6600" dirty="0"/>
              <a:t>y wlad hon. 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A2E90D69-DCCB-820B-00FE-04AEECDF4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92" y="4509742"/>
            <a:ext cx="1847850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3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84814F3-F5F9-65F4-5D11-36ACC0B48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05" y="738809"/>
            <a:ext cx="8046189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6600" dirty="0">
                <a:latin typeface="+mj-lt"/>
              </a:rPr>
              <a:t>Mae edrych ar ôl cyffuriau i ffrind yn </a:t>
            </a:r>
            <a:r>
              <a:rPr lang="cy-GB" altLang="en-US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anghyfreithlon</a:t>
            </a:r>
            <a:r>
              <a:rPr lang="cy-GB" altLang="en-US" sz="6600" dirty="0">
                <a:latin typeface="+mj-lt"/>
              </a:rPr>
              <a:t>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111112F-D6FD-E40D-2961-ABBFE300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224338"/>
            <a:ext cx="1754188" cy="164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5C35251-BD56-50F7-694C-A5389C368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81" y="803275"/>
            <a:ext cx="80636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6000" dirty="0">
                <a:latin typeface="+mj-lt"/>
              </a:rPr>
              <a:t>Gallai cyflenwi ecstasi arwain at ddedfryd o garchar am </a:t>
            </a:r>
            <a:r>
              <a:rPr lang="cy-GB" altLang="en-US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fywyd</a:t>
            </a:r>
            <a:r>
              <a:rPr lang="cy-GB" altLang="en-US" sz="6000" dirty="0">
                <a:latin typeface="+mj-lt"/>
              </a:rPr>
              <a:t> a dirwy ddigyfyngiad. </a:t>
            </a:r>
          </a:p>
        </p:txBody>
      </p:sp>
      <p:pic>
        <p:nvPicPr>
          <p:cNvPr id="3" name="Picture 5">
            <a:hlinkClick r:id="rId2"/>
            <a:extLst>
              <a:ext uri="{FF2B5EF4-FFF2-40B4-BE49-F238E27FC236}">
                <a16:creationId xmlns:a16="http://schemas.microsoft.com/office/drawing/2014/main" id="{FC6EC785-9A9A-B7E6-D268-F49164E49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18" y="4847466"/>
            <a:ext cx="1554162" cy="10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1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theme1.xml><?xml version="1.0" encoding="utf-8"?>
<a:theme xmlns:a="http://schemas.openxmlformats.org/drawingml/2006/main" name="PowerPoint-2015-Safety">
  <a:themeElements>
    <a:clrScheme name="SB2019">
      <a:dk1>
        <a:sysClr val="windowText" lastClr="000000"/>
      </a:dk1>
      <a:lt1>
        <a:sysClr val="window" lastClr="FFFFFF"/>
      </a:lt1>
      <a:dk2>
        <a:srgbClr val="0A4399"/>
      </a:dk2>
      <a:lt2>
        <a:srgbClr val="E8F6FD"/>
      </a:lt2>
      <a:accent1>
        <a:srgbClr val="009900"/>
      </a:accent1>
      <a:accent2>
        <a:srgbClr val="FFFF00"/>
      </a:accent2>
      <a:accent3>
        <a:srgbClr val="E36C09"/>
      </a:accent3>
      <a:accent4>
        <a:srgbClr val="C00000"/>
      </a:accent4>
      <a:accent5>
        <a:srgbClr val="7030A0"/>
      </a:accent5>
      <a:accent6>
        <a:srgbClr val="777777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hoolBeat-PowerPoint-2022-01-Primary.potx" id="{357633DE-839F-458C-81E6-15D6F105CE85}" vid="{A5F0E005-CF17-4A9A-AF7E-1C4072014C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FF5FE6785AA40846AB1253DBE649E" ma:contentTypeVersion="11" ma:contentTypeDescription="Create a new document." ma:contentTypeScope="" ma:versionID="602ba5a7129c3cb4b3f296291c781da4">
  <xsd:schema xmlns:xsd="http://www.w3.org/2001/XMLSchema" xmlns:xs="http://www.w3.org/2001/XMLSchema" xmlns:p="http://schemas.microsoft.com/office/2006/metadata/properties" xmlns:ns3="ab26a668-8116-42e5-b73c-025f9cb39ddf" targetNamespace="http://schemas.microsoft.com/office/2006/metadata/properties" ma:root="true" ma:fieldsID="db2a4da22e745ea16b97bbf51f16a8c1" ns3:_="">
    <xsd:import namespace="ab26a668-8116-42e5-b73c-025f9cb39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a668-8116-42e5-b73c-025f9cb39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CA2EE9-AF9F-42A9-BE93-B85D5F8030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D3E7FE6-72D1-4735-9F0C-3F70024758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F7B6A6-B9A0-4071-BEA0-91A299F7A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6a668-8116-42e5-b73c-025f9cb39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19997</TotalTime>
  <Words>134</Words>
  <Application>Microsoft Macintosh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PowerPoint-2015-Safety</vt:lpstr>
      <vt:lpstr>Cyfraith a Chosbau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Edifar y Dydd</dc:title>
  <dc:creator>McCready,Faith swp55221</dc:creator>
  <cp:lastModifiedBy>Andy Holland</cp:lastModifiedBy>
  <cp:revision>82</cp:revision>
  <cp:lastPrinted>2021-11-08T14:24:17Z</cp:lastPrinted>
  <dcterms:created xsi:type="dcterms:W3CDTF">2021-09-27T22:19:36Z</dcterms:created>
  <dcterms:modified xsi:type="dcterms:W3CDTF">2023-03-13T11:12:24Z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2021-09-27T23:20:58Z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4fe87289-d69f-4c16-939d-9b30ccd02ffa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7beefdff-6834-454f-be00-a68b5bc5f471_Enabled">
    <vt:lpwstr>true</vt:lpwstr>
  </property>
  <property fmtid="{D5CDD505-2E9C-101B-9397-08002B2CF9AE}" pid="10" name="MSIP_Label_7beefdff-6834-454f-be00-a68b5bc5f471_SetDate">
    <vt:lpwstr>2021-11-08T15:37:00Z</vt:lpwstr>
  </property>
  <property fmtid="{D5CDD505-2E9C-101B-9397-08002B2CF9AE}" pid="11" name="MSIP_Label_7beefdff-6834-454f-be00-a68b5bc5f471_Method">
    <vt:lpwstr>Standard</vt:lpwstr>
  </property>
  <property fmtid="{D5CDD505-2E9C-101B-9397-08002B2CF9AE}" pid="12" name="MSIP_Label_7beefdff-6834-454f-be00-a68b5bc5f471_Name">
    <vt:lpwstr>OFFICIAL</vt:lpwstr>
  </property>
  <property fmtid="{D5CDD505-2E9C-101B-9397-08002B2CF9AE}" pid="13" name="MSIP_Label_7beefdff-6834-454f-be00-a68b5bc5f471_SiteId">
    <vt:lpwstr>39683655-1d97-4b22-be8c-246da0f47a41</vt:lpwstr>
  </property>
  <property fmtid="{D5CDD505-2E9C-101B-9397-08002B2CF9AE}" pid="14" name="MSIP_Label_7beefdff-6834-454f-be00-a68b5bc5f471_ActionId">
    <vt:lpwstr>daf163ca-281d-449e-ada0-7846f46138d4</vt:lpwstr>
  </property>
  <property fmtid="{D5CDD505-2E9C-101B-9397-08002B2CF9AE}" pid="15" name="MSIP_Label_7beefdff-6834-454f-be00-a68b5bc5f471_ContentBits">
    <vt:lpwstr>0</vt:lpwstr>
  </property>
  <property fmtid="{D5CDD505-2E9C-101B-9397-08002B2CF9AE}" pid="16" name="ContentTypeId">
    <vt:lpwstr>0x0101003D2FF5FE6785AA40846AB1253DBE649E</vt:lpwstr>
  </property>
  <property fmtid="{D5CDD505-2E9C-101B-9397-08002B2CF9AE}" pid="17" name="MSIP_Label_f2acd28b-79a3-4a0f-b0ff-4b75658b1549_Enabled">
    <vt:lpwstr>true</vt:lpwstr>
  </property>
  <property fmtid="{D5CDD505-2E9C-101B-9397-08002B2CF9AE}" pid="18" name="MSIP_Label_f2acd28b-79a3-4a0f-b0ff-4b75658b1549_SetDate">
    <vt:lpwstr>2022-03-02T13:29:26Z</vt:lpwstr>
  </property>
  <property fmtid="{D5CDD505-2E9C-101B-9397-08002B2CF9AE}" pid="19" name="MSIP_Label_f2acd28b-79a3-4a0f-b0ff-4b75658b1549_Method">
    <vt:lpwstr>Standard</vt:lpwstr>
  </property>
  <property fmtid="{D5CDD505-2E9C-101B-9397-08002B2CF9AE}" pid="20" name="MSIP_Label_f2acd28b-79a3-4a0f-b0ff-4b75658b1549_Name">
    <vt:lpwstr>OFFICIAL</vt:lpwstr>
  </property>
  <property fmtid="{D5CDD505-2E9C-101B-9397-08002B2CF9AE}" pid="21" name="MSIP_Label_f2acd28b-79a3-4a0f-b0ff-4b75658b1549_SiteId">
    <vt:lpwstr>e46c8472-ef5d-4b63-bc74-4a60db42c371</vt:lpwstr>
  </property>
  <property fmtid="{D5CDD505-2E9C-101B-9397-08002B2CF9AE}" pid="22" name="MSIP_Label_f2acd28b-79a3-4a0f-b0ff-4b75658b1549_ActionId">
    <vt:lpwstr>87cb9ded-e10d-4a21-8e69-19137a06ad69</vt:lpwstr>
  </property>
  <property fmtid="{D5CDD505-2E9C-101B-9397-08002B2CF9AE}" pid="23" name="MSIP_Label_f2acd28b-79a3-4a0f-b0ff-4b75658b1549_ContentBits">
    <vt:lpwstr>0</vt:lpwstr>
  </property>
</Properties>
</file>