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86386" autoAdjust="0"/>
  </p:normalViewPr>
  <p:slideViewPr>
    <p:cSldViewPr snapToGrid="0" snapToObjects="1">
      <p:cViewPr varScale="1">
        <p:scale>
          <a:sx n="127" d="100"/>
          <a:sy n="127" d="100"/>
        </p:scale>
        <p:origin x="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annabis">
            <a:extLst>
              <a:ext uri="{FF2B5EF4-FFF2-40B4-BE49-F238E27FC236}">
                <a16:creationId xmlns:a16="http://schemas.microsoft.com/office/drawing/2014/main" id="{17FB7673-89AF-5CCC-1262-15AD64BC4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563" y="819645"/>
            <a:ext cx="4936987" cy="4950630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BC82D8-8F64-4DC2-804E-9F497072E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963" y="482974"/>
            <a:ext cx="8046189" cy="932044"/>
          </a:xfrm>
        </p:spPr>
        <p:txBody>
          <a:bodyPr>
            <a:normAutofit fontScale="90000"/>
          </a:bodyPr>
          <a:lstStyle/>
          <a:p>
            <a:r>
              <a:rPr lang="cy-GB" sz="6000" dirty="0"/>
              <a:t>Stori Liam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D6CA7FE-EF5C-8D69-8FAF-F82FFBDA7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963" y="5174901"/>
            <a:ext cx="8046189" cy="932044"/>
          </a:xfrm>
        </p:spPr>
        <p:txBody>
          <a:bodyPr>
            <a:normAutofit lnSpcReduction="10000"/>
          </a:bodyPr>
          <a:lstStyle/>
          <a:p>
            <a:r>
              <a:rPr lang="en-GB" sz="6000" dirty="0"/>
              <a:t>Liam’s 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60A9CB-E2B7-AEB9-3C0C-FD6E28A98F2A}"/>
              </a:ext>
            </a:extLst>
          </p:cNvPr>
          <p:cNvSpPr txBox="1"/>
          <p:nvPr/>
        </p:nvSpPr>
        <p:spPr>
          <a:xfrm>
            <a:off x="546963" y="482974"/>
            <a:ext cx="1090248" cy="30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ts val="0"/>
              </a:spcBef>
              <a:buFont typeface="Arial"/>
              <a:buNone/>
              <a:defRPr sz="1400" b="1">
                <a:latin typeface="+mj-lt"/>
              </a:defRPr>
            </a:lvl1pPr>
            <a:lvl2pPr indent="0" algn="ctr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dirty="0">
                <a:solidFill>
                  <a:schemeClr val="tx2"/>
                </a:solidFill>
              </a:rPr>
              <a:t>Adnodd 7c.</a:t>
            </a:r>
          </a:p>
        </p:txBody>
      </p:sp>
    </p:spTree>
    <p:extLst>
      <p:ext uri="{BB962C8B-B14F-4D97-AF65-F5344CB8AC3E}">
        <p14:creationId xmlns:p14="http://schemas.microsoft.com/office/powerpoint/2010/main" val="161816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j0187349">
            <a:extLst>
              <a:ext uri="{FF2B5EF4-FFF2-40B4-BE49-F238E27FC236}">
                <a16:creationId xmlns:a16="http://schemas.microsoft.com/office/drawing/2014/main" id="{8D42DD9C-8E62-D8F5-33CC-9AC2B43CB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6" y="549921"/>
            <a:ext cx="5184775" cy="3249612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9A6626F-BF9B-3641-C6F8-18D6DD80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05263"/>
            <a:ext cx="7345362" cy="1943361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2400" b="1" dirty="0">
                <a:solidFill>
                  <a:schemeClr val="bg1"/>
                </a:solidFill>
                <a:latin typeface="+mj-lt"/>
              </a:rPr>
              <a:t>Mae Liam a Salim yn ffrindiau gorau. Un penwythnos treuliodd y ddau y dydd gyda rhai ffrindiau newydd.  Cafodd y ddau gynnig Canabis; penderfynodd Salim ysmygu ei un ef ar unwaith tra bod Liam wedi penderfynu cadw ei un ef i’w rannu gyda’i gariad.</a:t>
            </a:r>
          </a:p>
        </p:txBody>
      </p:sp>
      <p:pic>
        <p:nvPicPr>
          <p:cNvPr id="7" name="Picture 11" descr="j0395769">
            <a:extLst>
              <a:ext uri="{FF2B5EF4-FFF2-40B4-BE49-F238E27FC236}">
                <a16:creationId xmlns:a16="http://schemas.microsoft.com/office/drawing/2014/main" id="{ADBE3903-8D02-76E2-4A49-18AF4B7626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205038"/>
            <a:ext cx="87312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>
            <a:extLst>
              <a:ext uri="{FF2B5EF4-FFF2-40B4-BE49-F238E27FC236}">
                <a16:creationId xmlns:a16="http://schemas.microsoft.com/office/drawing/2014/main" id="{DEF179E8-B850-865F-C5C5-008FDC68C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49275"/>
            <a:ext cx="2171700" cy="194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y-GB" altLang="en-US" sz="2800" b="1" dirty="0">
                <a:latin typeface="+mj-lt"/>
              </a:rPr>
              <a:t>Pa drosedd mae Liam a Salim wedi ei chyflawni?</a:t>
            </a:r>
            <a:endParaRPr lang="cy-GB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5049D449-CDEA-EAA3-4FA9-B4084E9FE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6289"/>
            <a:ext cx="8053401" cy="134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2800" dirty="0">
                <a:latin typeface="+mj-lt"/>
              </a:rPr>
              <a:t>Mae Liam a Salim wedi cyflawni trosedd…</a:t>
            </a:r>
            <a:endParaRPr lang="cy-GB" altLang="en-US" sz="2800" b="1" i="1" dirty="0">
              <a:latin typeface="+mj-lt"/>
            </a:endParaRPr>
          </a:p>
          <a:p>
            <a:pPr algn="ctr" eaLnBrk="1" hangingPunct="1"/>
            <a:endParaRPr lang="cy-GB" altLang="en-US" b="1" i="1" dirty="0">
              <a:latin typeface="+mj-lt"/>
            </a:endParaRPr>
          </a:p>
          <a:p>
            <a:pPr algn="ctr" eaLnBrk="1" hangingPunct="1"/>
            <a:r>
              <a:rPr lang="cy-GB" altLang="en-US" sz="3600" b="1" i="1" dirty="0">
                <a:solidFill>
                  <a:schemeClr val="tx2"/>
                </a:solidFill>
                <a:latin typeface="+mj-lt"/>
              </a:rPr>
              <a:t>Bod ym meddiant cyffur dosbarth B</a:t>
            </a:r>
          </a:p>
        </p:txBody>
      </p:sp>
      <p:pic>
        <p:nvPicPr>
          <p:cNvPr id="5" name="Picture 8" descr="health-graphics-20_1053971a">
            <a:extLst>
              <a:ext uri="{FF2B5EF4-FFF2-40B4-BE49-F238E27FC236}">
                <a16:creationId xmlns:a16="http://schemas.microsoft.com/office/drawing/2014/main" id="{682DB250-B8AF-B528-999B-150CF55B7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7813">
            <a:off x="2195513" y="2276475"/>
            <a:ext cx="4392612" cy="2928938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9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0437501">
            <a:extLst>
              <a:ext uri="{FF2B5EF4-FFF2-40B4-BE49-F238E27FC236}">
                <a16:creationId xmlns:a16="http://schemas.microsoft.com/office/drawing/2014/main" id="{FB0CC41C-C81B-FC85-EB9B-5E6E636B2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3960813" cy="36147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E9F75D82-F2E4-9B89-4CEC-C7B4705AE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676" y="620714"/>
            <a:ext cx="3241675" cy="2323454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2400" b="1" dirty="0">
                <a:solidFill>
                  <a:schemeClr val="bg1"/>
                </a:solidFill>
                <a:latin typeface="+mj-lt"/>
              </a:rPr>
              <a:t>Yn ddiweddarach y diwrnod hwnnw mae Liam yn cyfarfod â’i gariad Louise yn y parc. Gwnaethant rannu ‘joint’ Liam.</a:t>
            </a:r>
            <a:endParaRPr lang="cy-GB" altLang="en-US" sz="2400" dirty="0">
              <a:latin typeface="+mj-lt"/>
            </a:endParaRPr>
          </a:p>
        </p:txBody>
      </p:sp>
      <p:pic>
        <p:nvPicPr>
          <p:cNvPr id="6" name="Picture 9" descr="j0163081">
            <a:extLst>
              <a:ext uri="{FF2B5EF4-FFF2-40B4-BE49-F238E27FC236}">
                <a16:creationId xmlns:a16="http://schemas.microsoft.com/office/drawing/2014/main" id="{5FE074B7-DBB7-59BB-F87B-99A6FD8C03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05263"/>
            <a:ext cx="159861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10">
            <a:extLst>
              <a:ext uri="{FF2B5EF4-FFF2-40B4-BE49-F238E27FC236}">
                <a16:creationId xmlns:a16="http://schemas.microsoft.com/office/drawing/2014/main" id="{91DB1CC8-13A9-66B6-0A71-95606F04A0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4365625"/>
            <a:ext cx="2376488" cy="1081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GB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Arhoswch</a:t>
            </a:r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a </a:t>
            </a:r>
            <a:r>
              <a:rPr lang="en-GB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meddwl</a:t>
            </a:r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!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60514EB-EC2B-8120-7E15-279B0E64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676" y="3203803"/>
            <a:ext cx="33131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y-GB" altLang="en-US" sz="2400" b="1" dirty="0">
                <a:latin typeface="+mj-lt"/>
              </a:rPr>
              <a:t>Pa drosedd mae Liam a Louise wedi ei chyflawni? </a:t>
            </a:r>
          </a:p>
          <a:p>
            <a:pPr algn="ctr" eaLnBrk="1" hangingPunct="1"/>
            <a:endParaRPr lang="cy-GB" altLang="en-US" sz="2400" b="1" dirty="0">
              <a:latin typeface="+mj-lt"/>
            </a:endParaRPr>
          </a:p>
          <a:p>
            <a:pPr algn="ctr" eaLnBrk="1" hangingPunct="1"/>
            <a:r>
              <a:rPr lang="cy-GB" altLang="en-US" sz="2400" b="1" dirty="0">
                <a:latin typeface="+mj-lt"/>
              </a:rPr>
              <a:t>Pa drosedd ychwanegol y mae Liam wedi’i chyflawni nawr?</a:t>
            </a:r>
          </a:p>
        </p:txBody>
      </p:sp>
    </p:spTree>
    <p:extLst>
      <p:ext uri="{BB962C8B-B14F-4D97-AF65-F5344CB8AC3E}">
        <p14:creationId xmlns:p14="http://schemas.microsoft.com/office/powerpoint/2010/main" val="34212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e06898_">
            <a:extLst>
              <a:ext uri="{FF2B5EF4-FFF2-40B4-BE49-F238E27FC236}">
                <a16:creationId xmlns:a16="http://schemas.microsoft.com/office/drawing/2014/main" id="{3D152BB8-C554-CE47-EF98-AB645B42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8913"/>
            <a:ext cx="2879725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69A66DA0-882E-F0AF-D1D2-91E2E2AC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068638"/>
            <a:ext cx="7199312" cy="295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2400" dirty="0">
                <a:latin typeface="+mj-lt"/>
              </a:rPr>
              <a:t>Mae Liam a Louise wedi cyflawni trosedd…</a:t>
            </a:r>
            <a:endParaRPr lang="cy-GB" altLang="en-US" b="1" i="1" dirty="0">
              <a:latin typeface="+mj-lt"/>
            </a:endParaRPr>
          </a:p>
          <a:p>
            <a:pPr algn="ctr" eaLnBrk="1" hangingPunct="1"/>
            <a:endParaRPr lang="cy-GB" altLang="en-US" sz="2800" b="1" i="1" dirty="0">
              <a:solidFill>
                <a:schemeClr val="accent2"/>
              </a:solidFill>
              <a:latin typeface="+mj-lt"/>
            </a:endParaRPr>
          </a:p>
          <a:p>
            <a:pPr algn="ctr" eaLnBrk="1" hangingPunct="1"/>
            <a:r>
              <a:rPr lang="cy-GB" altLang="en-US" sz="2800" b="1" i="1" dirty="0">
                <a:solidFill>
                  <a:schemeClr val="tx2"/>
                </a:solidFill>
                <a:latin typeface="+mj-lt"/>
              </a:rPr>
              <a:t>Bod ym meddiant cyffur dosbarth B </a:t>
            </a:r>
          </a:p>
          <a:p>
            <a:pPr eaLnBrk="1" hangingPunct="1"/>
            <a:endParaRPr lang="cy-GB" altLang="en-US" sz="2400" dirty="0">
              <a:latin typeface="+mj-lt"/>
            </a:endParaRPr>
          </a:p>
          <a:p>
            <a:pPr eaLnBrk="1" hangingPunct="1"/>
            <a:r>
              <a:rPr lang="cy-GB" altLang="en-US" sz="2400" dirty="0">
                <a:latin typeface="+mj-lt"/>
              </a:rPr>
              <a:t>Mae Liam hefyd wedi cyflawni trosedd ychwanegol…</a:t>
            </a:r>
            <a:endParaRPr lang="cy-GB" altLang="en-US" b="1" i="1" dirty="0">
              <a:latin typeface="+mj-lt"/>
            </a:endParaRPr>
          </a:p>
          <a:p>
            <a:pPr algn="ctr" eaLnBrk="1" hangingPunct="1"/>
            <a:endParaRPr lang="cy-GB" altLang="en-US" sz="2800" b="1" i="1" dirty="0">
              <a:solidFill>
                <a:schemeClr val="accent2"/>
              </a:solidFill>
              <a:latin typeface="+mj-lt"/>
            </a:endParaRPr>
          </a:p>
          <a:p>
            <a:pPr algn="ctr" eaLnBrk="1" hangingPunct="1"/>
            <a:r>
              <a:rPr lang="cy-GB" altLang="en-US" sz="2800" b="1" i="1" dirty="0">
                <a:solidFill>
                  <a:schemeClr val="tx2"/>
                </a:solidFill>
                <a:latin typeface="+mj-lt"/>
              </a:rPr>
              <a:t>Cyflenwi cyffur dosbarth B </a:t>
            </a:r>
          </a:p>
        </p:txBody>
      </p:sp>
    </p:spTree>
    <p:extLst>
      <p:ext uri="{BB962C8B-B14F-4D97-AF65-F5344CB8AC3E}">
        <p14:creationId xmlns:p14="http://schemas.microsoft.com/office/powerpoint/2010/main" val="23175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k">
            <a:extLst>
              <a:ext uri="{FF2B5EF4-FFF2-40B4-BE49-F238E27FC236}">
                <a16:creationId xmlns:a16="http://schemas.microsoft.com/office/drawing/2014/main" id="{78213FB8-CC3B-5F22-07BB-F75AEC3B9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89585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B025C6BF-25C3-52BE-EFA0-F701CC50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765175"/>
            <a:ext cx="28082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2400" b="1" dirty="0">
                <a:latin typeface="+mj-lt"/>
              </a:rPr>
              <a:t>Pe bai Liam wedi cael ei weld gan swyddog heddlu yn y parc a’i arestio beth allai’r gosb uchaf fod wedi bod iddo?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37FA386-FC0C-FDD3-1BA9-FFD35833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1" y="3644899"/>
            <a:ext cx="8094621" cy="24479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y-GB" sz="2800" b="1" i="1" dirty="0">
                <a:solidFill>
                  <a:schemeClr val="tx2"/>
                </a:solidFill>
                <a:latin typeface="+mj-lt"/>
              </a:rPr>
              <a:t>Cosb uchaf: carchar am 14 mlynedd, dirwy neu’r ddau</a:t>
            </a:r>
            <a:endParaRPr lang="cy-GB" sz="28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endParaRPr lang="cy-GB" sz="2400" b="1" dirty="0">
              <a:latin typeface="+mj-lt"/>
            </a:endParaRPr>
          </a:p>
          <a:p>
            <a:pPr>
              <a:defRPr/>
            </a:pPr>
            <a:r>
              <a:rPr lang="cy-GB" sz="2400" b="1" dirty="0">
                <a:latin typeface="+mj-lt"/>
              </a:rPr>
              <a:t>Beth am Louise?</a:t>
            </a:r>
          </a:p>
          <a:p>
            <a:pPr>
              <a:defRPr/>
            </a:pPr>
            <a:endParaRPr lang="cy-GB" sz="2400" b="1" i="1" dirty="0">
              <a:solidFill>
                <a:schemeClr val="accent2"/>
              </a:solidFill>
              <a:latin typeface="+mj-lt"/>
            </a:endParaRPr>
          </a:p>
          <a:p>
            <a:pPr>
              <a:defRPr/>
            </a:pPr>
            <a:r>
              <a:rPr lang="cy-GB" sz="2800" b="1" i="1" dirty="0">
                <a:solidFill>
                  <a:schemeClr val="tx2"/>
                </a:solidFill>
                <a:latin typeface="+mj-lt"/>
              </a:rPr>
              <a:t>Cosb uchaf: 5 mlynedd</a:t>
            </a:r>
            <a:endParaRPr lang="cy-GB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08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mputr2">
            <a:extLst>
              <a:ext uri="{FF2B5EF4-FFF2-40B4-BE49-F238E27FC236}">
                <a16:creationId xmlns:a16="http://schemas.microsoft.com/office/drawing/2014/main" id="{D820D336-97FD-0DED-8512-4D16576B1C2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11188" y="692150"/>
            <a:ext cx="7561262" cy="4997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y-GB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30B95-7039-4225-632A-975DBE0F5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559" y="848366"/>
            <a:ext cx="4256643" cy="2356748"/>
          </a:xfrm>
          <a:prstGeom prst="rect">
            <a:avLst/>
          </a:prstGeom>
          <a:solidFill>
            <a:srgbClr val="4D4D4D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y-GB" altLang="en-US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815D242-3B7D-2136-0E3F-C802FD33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2121" y="961688"/>
            <a:ext cx="410581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3200" b="1" dirty="0">
                <a:solidFill>
                  <a:schemeClr val="bg1"/>
                </a:solidFill>
                <a:latin typeface="+mj-lt"/>
              </a:rPr>
              <a:t>Os caiff Liam ei euogfarnu pa effaith allai ei gael ar ei ddyfodol?</a:t>
            </a:r>
          </a:p>
        </p:txBody>
      </p:sp>
    </p:spTree>
    <p:extLst>
      <p:ext uri="{BB962C8B-B14F-4D97-AF65-F5344CB8AC3E}">
        <p14:creationId xmlns:p14="http://schemas.microsoft.com/office/powerpoint/2010/main" val="229812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4A3A88-35A8-C4B5-1C1E-4887D9E1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/>
              <a:t>Effaith cael euogfarniad am </a:t>
            </a:r>
            <a:br>
              <a:rPr lang="cy-GB" dirty="0"/>
            </a:br>
            <a:r>
              <a:rPr lang="cy-GB" dirty="0"/>
              <a:t>gyffuriau ar ddyfodol Liam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35DB9-ECCC-8013-FE76-CCF7AF73E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 fontScale="85000" lnSpcReduction="10000"/>
          </a:bodyPr>
          <a:lstStyle/>
          <a:p>
            <a:r>
              <a:rPr lang="cy-GB" dirty="0"/>
              <a:t>Effeithio ar gyflogaeth yn y dyfodol, yn arbennig gweithio gyda phlant.</a:t>
            </a:r>
          </a:p>
          <a:p>
            <a:endParaRPr lang="cy-GB" dirty="0"/>
          </a:p>
          <a:p>
            <a:r>
              <a:rPr lang="cy-GB" dirty="0"/>
              <a:t>Gall nifer o wledydd wrthod visa iddo oherwydd ei euogfarn am gyffuriau.</a:t>
            </a:r>
          </a:p>
          <a:p>
            <a:endParaRPr lang="cy-GB" dirty="0"/>
          </a:p>
          <a:p>
            <a:r>
              <a:rPr lang="cy-GB" dirty="0"/>
              <a:t>Bydd yn aros gydag ef am ei OES.</a:t>
            </a:r>
          </a:p>
          <a:p>
            <a:endParaRPr lang="cy-GB" dirty="0"/>
          </a:p>
          <a:p>
            <a:r>
              <a:rPr lang="cy-GB" dirty="0"/>
              <a:t>Yn aml bydd yn annilysu polisïau yswiriant, yn cynnwys yswiriant gwyliau, cerbyd ac iechyd.</a:t>
            </a:r>
          </a:p>
        </p:txBody>
      </p:sp>
      <p:pic>
        <p:nvPicPr>
          <p:cNvPr id="6" name="Picture 9" descr="j0254495">
            <a:extLst>
              <a:ext uri="{FF2B5EF4-FFF2-40B4-BE49-F238E27FC236}">
                <a16:creationId xmlns:a16="http://schemas.microsoft.com/office/drawing/2014/main" id="{C050D365-702E-C28F-2AE5-711A605D8B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972" y="1926456"/>
            <a:ext cx="2952750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j0163033">
            <a:extLst>
              <a:ext uri="{FF2B5EF4-FFF2-40B4-BE49-F238E27FC236}">
                <a16:creationId xmlns:a16="http://schemas.microsoft.com/office/drawing/2014/main" id="{B3150738-12DC-8BEF-5A0E-134B78BD48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047" y="3871143"/>
            <a:ext cx="3708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9656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3-01-Secondary" id="{976CBD87-959B-F942-B6FF-2555C84A4BE6}" vid="{97F9A7F2-8069-2A46-9EEF-D3BA136B7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PowerPoint-2015-Safety</Template>
  <TotalTime>88</TotalTime>
  <Words>271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PowerPoint-2015-Safety</vt:lpstr>
      <vt:lpstr>Stori Liam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Effaith cael euogfarniad am  gyffuriau ar ddyfodol Liam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 Liam</dc:title>
  <dc:creator>Andy Holland</dc:creator>
  <cp:lastModifiedBy>Andy Holland</cp:lastModifiedBy>
  <cp:revision>4</cp:revision>
  <cp:lastPrinted>2021-11-08T14:24:17Z</cp:lastPrinted>
  <dcterms:created xsi:type="dcterms:W3CDTF">2023-02-28T16:02:19Z</dcterms:created>
  <dcterms:modified xsi:type="dcterms:W3CDTF">2023-03-13T11:17:55Z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