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86" r:id="rId3"/>
    <p:sldId id="288" r:id="rId4"/>
    <p:sldId id="289" r:id="rId5"/>
    <p:sldId id="290" r:id="rId6"/>
    <p:sldId id="291" r:id="rId7"/>
    <p:sldId id="281" r:id="rId8"/>
    <p:sldId id="282" r:id="rId9"/>
    <p:sldId id="277" r:id="rId10"/>
    <p:sldId id="284" r:id="rId11"/>
    <p:sldId id="279" r:id="rId12"/>
    <p:sldId id="285" r:id="rId13"/>
    <p:sldId id="283"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4" autoAdjust="0"/>
  </p:normalViewPr>
  <p:slideViewPr>
    <p:cSldViewPr>
      <p:cViewPr>
        <p:scale>
          <a:sx n="74" d="100"/>
          <a:sy n="74" d="100"/>
        </p:scale>
        <p:origin x="-2682"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1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83A6C93-2F79-4B7D-BDF3-26E3A62DD74D}" type="datetimeFigureOut">
              <a:rPr lang="en-GB"/>
              <a:pPr>
                <a:defRPr/>
              </a:pPr>
              <a:t>26/11/2018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708E62C-17B5-4C67-AEE7-B8F32161C6F7}" type="slidenum">
              <a:rPr lang="en-GB"/>
              <a:pPr>
                <a:defRPr/>
              </a:pPr>
              <a:t>‹#›</a:t>
            </a:fld>
            <a:endParaRPr lang="en-GB"/>
          </a:p>
        </p:txBody>
      </p:sp>
    </p:spTree>
    <p:extLst>
      <p:ext uri="{BB962C8B-B14F-4D97-AF65-F5344CB8AC3E}">
        <p14:creationId xmlns:p14="http://schemas.microsoft.com/office/powerpoint/2010/main" val="968427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86CB6D2-D6D7-4A68-B030-75905E308EF3}" type="slidenum">
              <a:rPr lang="en-GB"/>
              <a:pPr>
                <a:defRPr/>
              </a:pPr>
              <a:t>‹#›</a:t>
            </a:fld>
            <a:endParaRPr lang="en-GB"/>
          </a:p>
        </p:txBody>
      </p:sp>
    </p:spTree>
    <p:extLst>
      <p:ext uri="{BB962C8B-B14F-4D97-AF65-F5344CB8AC3E}">
        <p14:creationId xmlns:p14="http://schemas.microsoft.com/office/powerpoint/2010/main" val="2922136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094E499-5E7B-42E9-81C9-03996BF9F2AB}" type="slidenum">
              <a:rPr lang="en-GB" altLang="en-US" smtClean="0"/>
              <a:pPr/>
              <a:t>1</a:t>
            </a:fld>
            <a:endParaRPr lang="en-GB" altLang="en-US" smtClean="0"/>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15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51A8E5B-F89E-4F02-B026-6917D07D3A69}" type="slidenum">
              <a:rPr lang="en-GB" sz="1200">
                <a:latin typeface="+mn-lt"/>
              </a:rPr>
              <a:pPr algn="r">
                <a:defRPr/>
              </a:pPr>
              <a:t>1</a:t>
            </a:fld>
            <a:endParaRPr lang="en-GB"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249908E-A63F-4F3F-91AB-C2D88D538BBF}" type="slidenum">
              <a:rPr lang="en-GB" altLang="en-US" smtClean="0"/>
              <a:pPr/>
              <a:t>10</a:t>
            </a:fld>
            <a:endParaRPr lang="en-GB" altLang="en-US" smtClean="0"/>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y-GB" smtClean="0"/>
              <a:t>Ceir achosion lle bydd pobl, oherwydd salwch, angen i’w meddyg ragnodi meddyginiaethau i gynorthwyo i liniaru neu wella symptomau. Mae trwydded lem ar gyfer y cyffuriau hyn a goruchwylir eu defnydd gan ymarferwr iechyd cymwysedig. </a:t>
            </a:r>
            <a:endParaRPr lang="en-GB" smtClean="0"/>
          </a:p>
          <a:p>
            <a:r>
              <a:rPr lang="cy-GB" smtClean="0"/>
              <a:t>Mae straen yn rhan amlwg o fywyd ac mae strategaethau i ddelio â hyn yn bwysig. Mae cael rhywun y gellir siarad â hwy yn gymorth. Gall alcohol a chamddefnyddio cyffuriau cyfreithlon neu ddefnyddio cyffuriau anghyfreithlon guddio straen.  Nid ydynt yn helpu i ddelio â’r problemau ac fel arfer maent yn gwneud pethau’n waeth drwy wneud y defnyddwyr yn fwy agored i fwy o risgiau, niwed i iechyd ac yn effeithio ar y rheiny sydd o gwmpas y defnyddiwr.</a:t>
            </a:r>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1CEFAF6-BA1B-4130-8774-4FFD18C0A5E1}" type="slidenum">
              <a:rPr lang="en-GB" sz="1200">
                <a:latin typeface="+mn-lt"/>
              </a:rPr>
              <a:pPr algn="r">
                <a:defRPr/>
              </a:pPr>
              <a:t>10</a:t>
            </a:fld>
            <a:endParaRPr lang="en-GB"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FD055C7-6999-43C7-9BDD-AA94BA9B1931}" type="slidenum">
              <a:rPr lang="en-GB" altLang="en-US" smtClean="0"/>
              <a:pPr/>
              <a:t>11</a:t>
            </a:fld>
            <a:endParaRPr lang="en-GB" alt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cy-GB" sz="1000" smtClean="0"/>
              <a:t>Efallai bod hyn fod yn wir fel rheol gyffredinol oni bai ei fod yn cael effaith ar dorri cyfreithiau. Unwaith y bydd unigolyn yn dewis torri cyfreithiau yna caiff yr heddlu eu cynnwys. Mae’n bwysig bod yn ymwybodol o’r effaith y mae unrhyw ddewis i gymryd cyffuriau yn ei gael ar y rheiny sydd o’n cwmpas, o deulu a ffrindiau i’r gymuned ehangach a’r gwasanaethau argyfwng y mae’n rhaid iddynt roi cefnogaeth pan fydd ymddygiad cymryd risg yn rhoi person mewn trwbl neu anhawster.</a:t>
            </a:r>
            <a:endParaRPr lang="en-GB" altLang="en-US" sz="1000"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06FD54B-270D-43B9-8120-2C30D7A569DE}" type="slidenum">
              <a:rPr lang="en-GB" sz="1200">
                <a:latin typeface="+mn-lt"/>
              </a:rPr>
              <a:pPr algn="r">
                <a:defRPr/>
              </a:pPr>
              <a:t>11</a:t>
            </a:fld>
            <a:endParaRPr lang="en-GB"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59C00E3-F1B2-46BE-BD6A-40CAA52A84A4}" type="slidenum">
              <a:rPr lang="en-GB" altLang="en-US" smtClean="0"/>
              <a:pPr/>
              <a:t>12</a:t>
            </a:fld>
            <a:endParaRPr lang="en-GB" altLang="en-US"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smtClean="0"/>
              <a:t>Alcohol yw’r cyffur mwyaf cyffredin sydd ymhlyg mewn trais ar ddêt. Effaith uniongyrchol alcohol ar yr ymennydd yw bod yn iselydd. Ar y cyfan mae’n lleihau gweithgarwch y system nerfol, gall alcohol leihau swildod, h.y. atal celloedd a chylchedau yn yr ymennydd sydd ynddynt eu hunain yn rhai na ellir yn arferol eu hatal. Yn gryno, bydd gennych lai o reolaeth dros eich ymddygiad a gallech gymryd rhan mewn ymddygiadau rhywiol na fyddech yn ei wneud pe baech yn sobor e.e. gweithredoedd o drais rhywiol, rhyw diamddiffyn gyda neu heb gydsyniad. Mae risg llawer uwch y bydd ymosodiadau rhywiol neu feichiogrwydd heb ei gynllunio neu drosglwyddiad heintiadau a drosglwyddir yn rhywiol yn digwydd pan fydd pobl ifanc yn camddefnyddio alcohol.</a:t>
            </a:r>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AEA86D0-E3EF-44B8-9C8C-104F39E46A1E}" type="slidenum">
              <a:rPr lang="en-GB" sz="1200">
                <a:latin typeface="+mn-lt"/>
              </a:rPr>
              <a:pPr algn="r">
                <a:defRPr/>
              </a:pPr>
              <a:t>12</a:t>
            </a:fld>
            <a:endParaRPr lang="en-GB"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0BD9D4F1-7BCD-4A23-9E01-F2E70C3E8CD6}" type="slidenum">
              <a:rPr lang="en-GB" altLang="en-US" smtClean="0"/>
              <a:pPr/>
              <a:t>13</a:t>
            </a:fld>
            <a:endParaRPr lang="en-GB" altLang="en-US" smtClean="0"/>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smtClean="0"/>
              <a:t>Mae’n ymddangos bod rhieni yng Nghymru yn poeni llai am sut mae eu plant yn defnyddio’r rhyngrwyd. Maent yn llai tebygol o ddweud bod ganddynt reolaeth rhyngrwyd rhieni wedi ei osod. Mae’r rheiny sy’n dweud nad oes ganddynt reolaeth rhieni yn dweud yn bennaf bod hyn oherwydd eu bod naill ai’n ymddiried yn eu plant neu oherwydd eu bod yn eu goruchwylio. Mae’n bwysig nodi bod cyffuriau newydd sy’n ymddangos i’w cael ar nifer o wefannau a gellir prynu llawer o sylweddau yn rhad. </a:t>
            </a:r>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523277A-4FD4-463C-A8BF-51552E57711C}" type="slidenum">
              <a:rPr lang="en-GB" sz="1200">
                <a:latin typeface="+mn-lt"/>
              </a:rPr>
              <a:pPr algn="r">
                <a:defRPr/>
              </a:pPr>
              <a:t>13</a:t>
            </a:fld>
            <a:endParaRPr lang="en-GB"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CDB2DD9-5409-4828-82AA-44F5C23D42D3}" type="slidenum">
              <a:rPr lang="en-GB" altLang="en-US" smtClean="0"/>
              <a:pPr/>
              <a:t>2</a:t>
            </a:fld>
            <a:endParaRPr lang="en-GB" altLang="en-US" smtClean="0"/>
          </a:p>
        </p:txBody>
      </p:sp>
      <p:sp>
        <p:nvSpPr>
          <p:cNvPr id="17411"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sz="1100" dirty="0" err="1" smtClean="0">
                <a:latin typeface="Arial" pitchFamily="34" charset="0"/>
                <a:ea typeface="ＭＳ Ｐゴシック" pitchFamily="34" charset="-128"/>
              </a:rPr>
              <a:t>Sylweddau</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Seicoweithredol</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Newydd</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yw</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sylweddau</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sy</a:t>
            </a:r>
            <a:r>
              <a:rPr lang="ja-JP" altLang="en-GB" sz="1100" dirty="0" smtClean="0">
                <a:latin typeface="Arial" pitchFamily="34" charset="0"/>
              </a:rPr>
              <a:t>’</a:t>
            </a:r>
            <a:r>
              <a:rPr lang="en-GB" altLang="ja-JP" sz="1100" dirty="0" smtClean="0">
                <a:latin typeface="Arial" pitchFamily="34" charset="0"/>
              </a:rPr>
              <a:t>n </a:t>
            </a:r>
            <a:r>
              <a:rPr lang="en-GB" altLang="ja-JP" sz="1100" dirty="0" err="1" smtClean="0">
                <a:latin typeface="Arial" pitchFamily="34" charset="0"/>
              </a:rPr>
              <a:t>creu</a:t>
            </a:r>
            <a:r>
              <a:rPr lang="ja-JP" altLang="en-GB" sz="1100" dirty="0" smtClean="0">
                <a:latin typeface="Arial" pitchFamily="34" charset="0"/>
              </a:rPr>
              <a:t>’</a:t>
            </a:r>
            <a:r>
              <a:rPr lang="en-GB" altLang="ja-JP" sz="1100" dirty="0" smtClean="0">
                <a:latin typeface="Arial" pitchFamily="34" charset="0"/>
              </a:rPr>
              <a:t>r un </a:t>
            </a:r>
            <a:r>
              <a:rPr lang="en-GB" altLang="ja-JP" sz="1100" dirty="0" err="1" smtClean="0">
                <a:latin typeface="Arial" pitchFamily="34" charset="0"/>
              </a:rPr>
              <a:t>effeithiau</a:t>
            </a:r>
            <a:r>
              <a:rPr lang="en-GB" altLang="ja-JP" sz="1100" dirty="0" smtClean="0">
                <a:latin typeface="Arial" pitchFamily="34" charset="0"/>
              </a:rPr>
              <a:t>, </a:t>
            </a:r>
            <a:r>
              <a:rPr lang="en-GB" altLang="ja-JP" sz="1100" dirty="0" err="1" smtClean="0">
                <a:latin typeface="Arial" pitchFamily="34" charset="0"/>
              </a:rPr>
              <a:t>neu</a:t>
            </a:r>
            <a:r>
              <a:rPr lang="en-GB" altLang="ja-JP" sz="1100" dirty="0" smtClean="0">
                <a:latin typeface="Arial" pitchFamily="34" charset="0"/>
              </a:rPr>
              <a:t> </a:t>
            </a:r>
            <a:r>
              <a:rPr lang="en-GB" altLang="ja-JP" sz="1100" dirty="0" err="1" smtClean="0">
                <a:latin typeface="Arial" pitchFamily="34" charset="0"/>
              </a:rPr>
              <a:t>effeithiau</a:t>
            </a:r>
            <a:r>
              <a:rPr lang="en-GB" altLang="ja-JP" sz="1100" dirty="0" smtClean="0">
                <a:latin typeface="Arial" pitchFamily="34" charset="0"/>
              </a:rPr>
              <a:t> </a:t>
            </a:r>
            <a:r>
              <a:rPr lang="en-GB" altLang="ja-JP" sz="1100" dirty="0" err="1" smtClean="0">
                <a:latin typeface="Arial" pitchFamily="34" charset="0"/>
              </a:rPr>
              <a:t>tebyg</a:t>
            </a:r>
            <a:r>
              <a:rPr lang="en-GB" altLang="ja-JP" sz="1100" dirty="0" smtClean="0">
                <a:latin typeface="Arial" pitchFamily="34" charset="0"/>
              </a:rPr>
              <a:t>, </a:t>
            </a:r>
            <a:r>
              <a:rPr lang="en-GB" altLang="ja-JP" sz="1100" dirty="0" err="1" smtClean="0">
                <a:latin typeface="Arial" pitchFamily="34" charset="0"/>
              </a:rPr>
              <a:t>i</a:t>
            </a:r>
            <a:r>
              <a:rPr lang="en-GB" altLang="ja-JP" sz="1100" dirty="0" smtClean="0">
                <a:latin typeface="Arial" pitchFamily="34" charset="0"/>
              </a:rPr>
              <a:t> </a:t>
            </a:r>
            <a:r>
              <a:rPr lang="en-GB" altLang="ja-JP" sz="1100" dirty="0" err="1" smtClean="0">
                <a:latin typeface="Arial" pitchFamily="34" charset="0"/>
              </a:rPr>
              <a:t>gyffuriau</a:t>
            </a:r>
            <a:r>
              <a:rPr lang="en-GB" altLang="ja-JP" sz="1100" dirty="0" smtClean="0">
                <a:latin typeface="Arial" pitchFamily="34" charset="0"/>
              </a:rPr>
              <a:t> </a:t>
            </a:r>
            <a:r>
              <a:rPr lang="en-GB" altLang="ja-JP" sz="1100" dirty="0" err="1" smtClean="0">
                <a:latin typeface="Arial" pitchFamily="34" charset="0"/>
              </a:rPr>
              <a:t>megis</a:t>
            </a:r>
            <a:r>
              <a:rPr lang="en-GB" altLang="ja-JP" sz="1100" dirty="0" smtClean="0">
                <a:latin typeface="Arial" pitchFamily="34" charset="0"/>
              </a:rPr>
              <a:t> </a:t>
            </a:r>
            <a:r>
              <a:rPr lang="en-GB" altLang="ja-JP" sz="1100" dirty="0" err="1" smtClean="0">
                <a:latin typeface="Arial" pitchFamily="34" charset="0"/>
              </a:rPr>
              <a:t>cocên</a:t>
            </a:r>
            <a:r>
              <a:rPr lang="en-GB" altLang="ja-JP" sz="1100" dirty="0" smtClean="0">
                <a:latin typeface="Arial" pitchFamily="34" charset="0"/>
              </a:rPr>
              <a:t> ac </a:t>
            </a:r>
            <a:r>
              <a:rPr lang="en-GB" altLang="ja-JP" sz="1100" dirty="0" err="1" smtClean="0">
                <a:latin typeface="Arial" pitchFamily="34" charset="0"/>
              </a:rPr>
              <a:t>ecstasi</a:t>
            </a:r>
            <a:r>
              <a:rPr lang="en-GB" altLang="ja-JP" sz="1100" dirty="0" smtClean="0">
                <a:latin typeface="Arial" pitchFamily="34" charset="0"/>
              </a:rPr>
              <a:t> . </a:t>
            </a:r>
          </a:p>
          <a:p>
            <a:pPr>
              <a:defRPr/>
            </a:pPr>
            <a:r>
              <a:rPr lang="en-GB" altLang="en-US" sz="1100" dirty="0" err="1" smtClean="0">
                <a:latin typeface="Arial" pitchFamily="34" charset="0"/>
                <a:ea typeface="ＭＳ Ｐゴシック" pitchFamily="34" charset="-128"/>
              </a:rPr>
              <a:t>Maent</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yn</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cael</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eu</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rheoli</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dan</a:t>
            </a:r>
            <a:r>
              <a:rPr lang="en-GB" altLang="en-US" sz="1100" dirty="0" smtClean="0">
                <a:latin typeface="Arial" pitchFamily="34" charset="0"/>
                <a:ea typeface="ＭＳ Ｐゴシック" pitchFamily="34" charset="-128"/>
              </a:rPr>
              <a:t> y </a:t>
            </a:r>
            <a:r>
              <a:rPr lang="en-GB" altLang="en-US" sz="1100" u="sng" dirty="0" err="1" smtClean="0">
                <a:latin typeface="Arial" pitchFamily="34" charset="0"/>
                <a:ea typeface="ＭＳ Ｐゴシック" pitchFamily="34" charset="-128"/>
              </a:rPr>
              <a:t>Ddeddf</a:t>
            </a:r>
            <a:r>
              <a:rPr lang="en-GB" altLang="en-US" sz="1100" u="sng" dirty="0" smtClean="0">
                <a:latin typeface="Arial" pitchFamily="34" charset="0"/>
                <a:ea typeface="ＭＳ Ｐゴシック" pitchFamily="34" charset="-128"/>
              </a:rPr>
              <a:t> </a:t>
            </a:r>
            <a:r>
              <a:rPr lang="en-US" sz="1100" u="sng" dirty="0" err="1" smtClean="0"/>
              <a:t>Sylweddau</a:t>
            </a:r>
            <a:r>
              <a:rPr lang="en-US" sz="1100" u="sng" dirty="0" smtClean="0"/>
              <a:t> </a:t>
            </a:r>
            <a:r>
              <a:rPr lang="en-US" sz="1100" u="sng" dirty="0" err="1" smtClean="0"/>
              <a:t>Seicoweithredol</a:t>
            </a:r>
            <a:r>
              <a:rPr lang="en-US" sz="1100" u="sng" dirty="0" smtClean="0"/>
              <a:t> 2016</a:t>
            </a:r>
            <a:endParaRPr lang="en-GB" sz="1100" u="sng" dirty="0" smtClean="0"/>
          </a:p>
          <a:p>
            <a:pPr>
              <a:defRPr/>
            </a:pPr>
            <a:r>
              <a:rPr lang="en-US" sz="1100" dirty="0" smtClean="0"/>
              <a:t> </a:t>
            </a:r>
            <a:endParaRPr lang="en-GB" sz="1100" dirty="0" smtClean="0"/>
          </a:p>
          <a:p>
            <a:pPr marL="171450" indent="-171450">
              <a:buFont typeface="Arial" panose="020B0604020202020204" pitchFamily="34" charset="0"/>
              <a:buChar char="•"/>
              <a:defRPr/>
            </a:pPr>
            <a:r>
              <a:rPr lang="en-US" sz="1100" dirty="0" err="1" smtClean="0"/>
              <a:t>Mae’n</a:t>
            </a:r>
            <a:r>
              <a:rPr lang="en-US" sz="1100" dirty="0" smtClean="0"/>
              <a:t> </a:t>
            </a:r>
            <a:r>
              <a:rPr lang="en-US" sz="1100" dirty="0" err="1" smtClean="0"/>
              <a:t>anghyfreithlon</a:t>
            </a:r>
            <a:r>
              <a:rPr lang="en-US" sz="1100" dirty="0" smtClean="0"/>
              <a:t> </a:t>
            </a:r>
            <a:r>
              <a:rPr lang="en-US" sz="1100" dirty="0" err="1" smtClean="0"/>
              <a:t>cynhyrchu</a:t>
            </a:r>
            <a:r>
              <a:rPr lang="en-US" sz="1100" dirty="0" smtClean="0"/>
              <a:t>, </a:t>
            </a:r>
            <a:r>
              <a:rPr lang="en-US" sz="1100" dirty="0" err="1" smtClean="0"/>
              <a:t>cyflenwi</a:t>
            </a:r>
            <a:r>
              <a:rPr lang="en-US" sz="1100" dirty="0" smtClean="0"/>
              <a:t>, </a:t>
            </a:r>
            <a:r>
              <a:rPr lang="en-US" sz="1100" dirty="0" err="1" smtClean="0"/>
              <a:t>cynnig</a:t>
            </a:r>
            <a:r>
              <a:rPr lang="en-US" sz="1100" dirty="0" smtClean="0"/>
              <a:t> </a:t>
            </a:r>
            <a:r>
              <a:rPr lang="en-US" sz="1100" dirty="0" err="1" smtClean="0"/>
              <a:t>cyflenwi</a:t>
            </a:r>
            <a:r>
              <a:rPr lang="en-US" sz="1100" dirty="0" smtClean="0"/>
              <a:t>, </a:t>
            </a:r>
            <a:r>
              <a:rPr lang="en-US" sz="1100" dirty="0" err="1" smtClean="0"/>
              <a:t>meddu</a:t>
            </a:r>
            <a:r>
              <a:rPr lang="en-US" sz="1100" dirty="0" smtClean="0"/>
              <a:t> </a:t>
            </a:r>
            <a:r>
              <a:rPr lang="en-US" sz="1100" dirty="0" err="1" smtClean="0"/>
              <a:t>gyda’r</a:t>
            </a:r>
            <a:r>
              <a:rPr lang="en-US" sz="1100" dirty="0" smtClean="0"/>
              <a:t> </a:t>
            </a:r>
            <a:r>
              <a:rPr lang="en-US" sz="1100" dirty="0" err="1" smtClean="0"/>
              <a:t>bwriad</a:t>
            </a:r>
            <a:r>
              <a:rPr lang="en-US" sz="1100" dirty="0" smtClean="0"/>
              <a:t> o </a:t>
            </a:r>
            <a:r>
              <a:rPr lang="en-US" sz="1100" dirty="0" err="1" smtClean="0"/>
              <a:t>gyflenwi</a:t>
            </a:r>
            <a:r>
              <a:rPr lang="en-US" sz="1100" dirty="0" smtClean="0"/>
              <a:t>, </a:t>
            </a:r>
            <a:r>
              <a:rPr lang="en-US" sz="1100" dirty="0" err="1" smtClean="0"/>
              <a:t>meddu</a:t>
            </a:r>
            <a:r>
              <a:rPr lang="en-US" sz="1100" dirty="0" smtClean="0"/>
              <a:t> </a:t>
            </a:r>
            <a:r>
              <a:rPr lang="en-US" sz="1100" dirty="0" err="1" smtClean="0"/>
              <a:t>ar</a:t>
            </a:r>
            <a:r>
              <a:rPr lang="en-US" sz="1100" dirty="0" smtClean="0"/>
              <a:t> </a:t>
            </a:r>
            <a:r>
              <a:rPr lang="en-US" sz="1100" dirty="0" err="1" smtClean="0"/>
              <a:t>safleoedd</a:t>
            </a:r>
            <a:r>
              <a:rPr lang="en-US" sz="1100" dirty="0" smtClean="0"/>
              <a:t> </a:t>
            </a:r>
            <a:r>
              <a:rPr lang="en-US" sz="1100" dirty="0" err="1" smtClean="0"/>
              <a:t>carcharol</a:t>
            </a:r>
            <a:r>
              <a:rPr lang="en-US" sz="1100" dirty="0" smtClean="0"/>
              <a:t>, </a:t>
            </a:r>
            <a:r>
              <a:rPr lang="en-US" sz="1100" dirty="0" err="1" smtClean="0"/>
              <a:t>mewnfudo</a:t>
            </a:r>
            <a:r>
              <a:rPr lang="en-US" sz="1100" dirty="0" smtClean="0"/>
              <a:t> </a:t>
            </a:r>
            <a:r>
              <a:rPr lang="en-US" sz="1100" dirty="0" err="1" smtClean="0"/>
              <a:t>neu</a:t>
            </a:r>
            <a:r>
              <a:rPr lang="en-US" sz="1100" dirty="0" smtClean="0"/>
              <a:t> </a:t>
            </a:r>
            <a:r>
              <a:rPr lang="en-US" sz="1100" dirty="0" err="1" smtClean="0"/>
              <a:t>allfudo</a:t>
            </a:r>
            <a:r>
              <a:rPr lang="en-US" sz="1100" dirty="0" smtClean="0"/>
              <a:t> </a:t>
            </a:r>
            <a:r>
              <a:rPr lang="en-US" sz="1100" dirty="0" err="1" smtClean="0"/>
              <a:t>sylweddau</a:t>
            </a:r>
            <a:r>
              <a:rPr lang="en-US" sz="1100" dirty="0" smtClean="0"/>
              <a:t> </a:t>
            </a:r>
            <a:r>
              <a:rPr lang="en-US" sz="1100" dirty="0" err="1" smtClean="0"/>
              <a:t>seicoweithredol</a:t>
            </a:r>
            <a:r>
              <a:rPr lang="en-US" sz="1100" dirty="0" smtClean="0"/>
              <a:t>, </a:t>
            </a:r>
            <a:r>
              <a:rPr lang="en-US" sz="1100" dirty="0" err="1" smtClean="0"/>
              <a:t>h.y</a:t>
            </a:r>
            <a:r>
              <a:rPr lang="en-US" sz="1100" dirty="0" smtClean="0"/>
              <a:t>. </a:t>
            </a:r>
            <a:r>
              <a:rPr lang="en-US" sz="1100" dirty="0" err="1" smtClean="0"/>
              <a:t>unrhyw</a:t>
            </a:r>
            <a:r>
              <a:rPr lang="en-US" sz="1100" dirty="0" smtClean="0"/>
              <a:t> </a:t>
            </a:r>
            <a:r>
              <a:rPr lang="en-US" sz="1100" dirty="0" err="1" smtClean="0"/>
              <a:t>sylwedd</a:t>
            </a:r>
            <a:r>
              <a:rPr lang="en-US" sz="1100" dirty="0" smtClean="0"/>
              <a:t> </a:t>
            </a:r>
            <a:r>
              <a:rPr lang="cy-GB" sz="1100" dirty="0" smtClean="0"/>
              <a:t>a fwriedir ar gyfer ei fwyta gan bobl sydd â'r gallu i gynhyrchu effeithiau seicoweithredol</a:t>
            </a:r>
            <a:r>
              <a:rPr lang="en-US" sz="1100" dirty="0" smtClean="0"/>
              <a:t>. </a:t>
            </a:r>
            <a:r>
              <a:rPr lang="en-GB" sz="1100" dirty="0" smtClean="0"/>
              <a:t>Fe </a:t>
            </a:r>
            <a:r>
              <a:rPr lang="en-GB" sz="1100" dirty="0" err="1" smtClean="0"/>
              <a:t>allech</a:t>
            </a:r>
            <a:r>
              <a:rPr lang="en-GB" sz="1100" dirty="0" smtClean="0"/>
              <a:t> </a:t>
            </a:r>
            <a:r>
              <a:rPr lang="en-GB" sz="1100" dirty="0" err="1" smtClean="0"/>
              <a:t>gael</a:t>
            </a:r>
            <a:r>
              <a:rPr lang="en-GB" sz="1100" dirty="0" smtClean="0"/>
              <a:t> </a:t>
            </a:r>
            <a:r>
              <a:rPr lang="en-GB" sz="1100" dirty="0" err="1" smtClean="0"/>
              <a:t>eich</a:t>
            </a:r>
            <a:r>
              <a:rPr lang="en-GB" sz="1100" dirty="0" smtClean="0"/>
              <a:t> </a:t>
            </a:r>
            <a:r>
              <a:rPr lang="en-GB" sz="1100" dirty="0" err="1" smtClean="0"/>
              <a:t>anfon</a:t>
            </a:r>
            <a:r>
              <a:rPr lang="en-GB" sz="1100" dirty="0" smtClean="0"/>
              <a:t> </a:t>
            </a:r>
            <a:r>
              <a:rPr lang="en-GB" sz="1100" dirty="0" err="1" smtClean="0"/>
              <a:t>i’r</a:t>
            </a:r>
            <a:r>
              <a:rPr lang="en-GB" sz="1100" dirty="0" smtClean="0"/>
              <a:t> </a:t>
            </a:r>
            <a:r>
              <a:rPr lang="en-GB" sz="1100" dirty="0" err="1" smtClean="0"/>
              <a:t>carchar</a:t>
            </a:r>
            <a:r>
              <a:rPr lang="en-GB" sz="1100" dirty="0" smtClean="0"/>
              <a:t> am 7 </a:t>
            </a:r>
            <a:r>
              <a:rPr lang="en-GB" sz="1100" dirty="0" err="1" smtClean="0"/>
              <a:t>mlynedd</a:t>
            </a:r>
            <a:r>
              <a:rPr lang="en-GB" sz="1100" dirty="0" smtClean="0"/>
              <a:t>!</a:t>
            </a:r>
          </a:p>
          <a:p>
            <a:pPr marL="171450" indent="-171450">
              <a:buFont typeface="Arial" panose="020B0604020202020204" pitchFamily="34" charset="0"/>
              <a:buChar char="•"/>
              <a:defRPr/>
            </a:pPr>
            <a:r>
              <a:rPr lang="en-GB" sz="1100" dirty="0" err="1" smtClean="0"/>
              <a:t>Mae’n</a:t>
            </a:r>
            <a:r>
              <a:rPr lang="en-GB" sz="1100" dirty="0" smtClean="0"/>
              <a:t> </a:t>
            </a:r>
            <a:r>
              <a:rPr lang="en-GB" sz="1100" dirty="0" err="1" smtClean="0"/>
              <a:t>bosib</a:t>
            </a:r>
            <a:r>
              <a:rPr lang="en-GB" sz="1100" dirty="0" smtClean="0"/>
              <a:t> bod SSN </a:t>
            </a:r>
            <a:r>
              <a:rPr lang="en-GB" sz="1100" dirty="0" err="1" smtClean="0"/>
              <a:t>yn</a:t>
            </a:r>
            <a:r>
              <a:rPr lang="en-GB" sz="1100" dirty="0" smtClean="0"/>
              <a:t> </a:t>
            </a:r>
            <a:r>
              <a:rPr lang="en-GB" sz="1100" dirty="0" err="1" smtClean="0"/>
              <a:t>cynnwys</a:t>
            </a:r>
            <a:r>
              <a:rPr lang="en-GB" sz="1100" dirty="0" smtClean="0"/>
              <a:t> </a:t>
            </a:r>
            <a:r>
              <a:rPr lang="en-GB" sz="1100" dirty="0" err="1" smtClean="0"/>
              <a:t>cyffuriau</a:t>
            </a:r>
            <a:r>
              <a:rPr lang="en-GB" sz="1100" dirty="0" smtClean="0"/>
              <a:t> </a:t>
            </a:r>
            <a:r>
              <a:rPr lang="en-GB" sz="1100" dirty="0" err="1" smtClean="0"/>
              <a:t>rheoledig</a:t>
            </a:r>
            <a:r>
              <a:rPr lang="en-GB" sz="1100" dirty="0" smtClean="0"/>
              <a:t> </a:t>
            </a:r>
            <a:r>
              <a:rPr lang="en-GB" sz="1100" b="1" dirty="0" smtClean="0"/>
              <a:t>(</a:t>
            </a:r>
            <a:r>
              <a:rPr lang="en-GB" sz="1100" b="1" dirty="0" err="1" smtClean="0"/>
              <a:t>anghyfreithlon</a:t>
            </a:r>
            <a:r>
              <a:rPr lang="en-GB" sz="1100" b="1" dirty="0" smtClean="0"/>
              <a:t>) </a:t>
            </a:r>
            <a:r>
              <a:rPr lang="en-GB" sz="1100" dirty="0" err="1" smtClean="0"/>
              <a:t>eraill</a:t>
            </a:r>
            <a:r>
              <a:rPr lang="en-GB" sz="1100" dirty="0" smtClean="0"/>
              <a:t> </a:t>
            </a:r>
            <a:r>
              <a:rPr lang="en-GB" sz="1100" dirty="0" err="1" smtClean="0"/>
              <a:t>megis</a:t>
            </a:r>
            <a:r>
              <a:rPr lang="en-GB" sz="1100" dirty="0" smtClean="0"/>
              <a:t> </a:t>
            </a:r>
            <a:r>
              <a:rPr lang="en-GB" sz="1100" dirty="0" err="1" smtClean="0"/>
              <a:t>Cocên</a:t>
            </a:r>
            <a:r>
              <a:rPr lang="en-GB" sz="1100" dirty="0" smtClean="0"/>
              <a:t>, </a:t>
            </a:r>
            <a:r>
              <a:rPr lang="en-GB" sz="1100" dirty="0" err="1" smtClean="0"/>
              <a:t>Ecstasi</a:t>
            </a:r>
            <a:r>
              <a:rPr lang="en-GB" sz="1100" dirty="0" smtClean="0"/>
              <a:t>, </a:t>
            </a:r>
            <a:r>
              <a:rPr lang="en-GB" sz="1100" dirty="0" err="1" smtClean="0"/>
              <a:t>Canabis</a:t>
            </a:r>
            <a:r>
              <a:rPr lang="en-GB" sz="1100" dirty="0" smtClean="0"/>
              <a:t>, Heroin, </a:t>
            </a:r>
            <a:r>
              <a:rPr lang="en-GB" sz="1100" dirty="0" err="1" smtClean="0"/>
              <a:t>Amffetamin</a:t>
            </a:r>
            <a:r>
              <a:rPr lang="en-GB" sz="1100" dirty="0" smtClean="0"/>
              <a:t>, </a:t>
            </a:r>
            <a:r>
              <a:rPr lang="en-GB" sz="1100" dirty="0" err="1" smtClean="0"/>
              <a:t>Methamffetamin</a:t>
            </a:r>
            <a:r>
              <a:rPr lang="en-GB" sz="1100" dirty="0" smtClean="0"/>
              <a:t> a MCAT (</a:t>
            </a:r>
            <a:r>
              <a:rPr lang="en-GB" sz="1100" dirty="0" err="1" smtClean="0"/>
              <a:t>Miaw</a:t>
            </a:r>
            <a:r>
              <a:rPr lang="en-GB" sz="1100" dirty="0" smtClean="0"/>
              <a:t> </a:t>
            </a:r>
            <a:r>
              <a:rPr lang="en-GB" sz="1100" dirty="0" err="1" smtClean="0"/>
              <a:t>Miaw</a:t>
            </a:r>
            <a:r>
              <a:rPr lang="en-GB" sz="1100" dirty="0" smtClean="0"/>
              <a:t>) </a:t>
            </a:r>
            <a:r>
              <a:rPr lang="en-GB" sz="1100" dirty="0" err="1" smtClean="0"/>
              <a:t>yn</a:t>
            </a:r>
            <a:r>
              <a:rPr lang="en-GB" sz="1100" dirty="0" smtClean="0"/>
              <a:t> </a:t>
            </a:r>
            <a:r>
              <a:rPr lang="en-GB" sz="1100" dirty="0" err="1" smtClean="0"/>
              <a:t>groes</a:t>
            </a:r>
            <a:r>
              <a:rPr lang="en-GB" sz="1100" dirty="0" smtClean="0"/>
              <a:t> </a:t>
            </a:r>
            <a:r>
              <a:rPr lang="en-GB" sz="1100" dirty="0" err="1" smtClean="0"/>
              <a:t>i</a:t>
            </a:r>
            <a:r>
              <a:rPr lang="en-GB" sz="1100" dirty="0" smtClean="0"/>
              <a:t> </a:t>
            </a:r>
            <a:r>
              <a:rPr lang="en-GB" sz="1100" dirty="0" err="1" smtClean="0"/>
              <a:t>Ddeddf</a:t>
            </a:r>
            <a:r>
              <a:rPr lang="en-GB" sz="1100" dirty="0" smtClean="0"/>
              <a:t> </a:t>
            </a:r>
            <a:r>
              <a:rPr lang="en-GB" sz="1100" dirty="0" err="1" smtClean="0"/>
              <a:t>Camddefnyddio</a:t>
            </a:r>
            <a:r>
              <a:rPr lang="en-GB" sz="1100" dirty="0" smtClean="0"/>
              <a:t> </a:t>
            </a:r>
            <a:r>
              <a:rPr lang="en-GB" sz="1100" dirty="0" err="1" smtClean="0"/>
              <a:t>Cyffuriau</a:t>
            </a:r>
            <a:r>
              <a:rPr lang="en-GB" sz="1100" dirty="0" smtClean="0"/>
              <a:t> 1971.  </a:t>
            </a:r>
          </a:p>
          <a:p>
            <a:pPr marL="171450" indent="-171450">
              <a:buFont typeface="Arial" panose="020B0604020202020204" pitchFamily="34" charset="0"/>
              <a:buChar char="•"/>
              <a:defRPr/>
            </a:pPr>
            <a:r>
              <a:rPr lang="en-US" sz="1100" dirty="0" smtClean="0"/>
              <a:t>Fe </a:t>
            </a:r>
            <a:r>
              <a:rPr lang="en-US" sz="1100" dirty="0" err="1" smtClean="0"/>
              <a:t>allech</a:t>
            </a:r>
            <a:r>
              <a:rPr lang="en-US" sz="1100" dirty="0" smtClean="0"/>
              <a:t> </a:t>
            </a:r>
            <a:r>
              <a:rPr lang="en-US" sz="1100" dirty="0" err="1" smtClean="0"/>
              <a:t>gael</a:t>
            </a:r>
            <a:r>
              <a:rPr lang="en-US" sz="1100" dirty="0" smtClean="0"/>
              <a:t> </a:t>
            </a:r>
            <a:r>
              <a:rPr lang="en-US" sz="1100" dirty="0" err="1" smtClean="0"/>
              <a:t>eich</a:t>
            </a:r>
            <a:r>
              <a:rPr lang="en-US" sz="1100" dirty="0" smtClean="0"/>
              <a:t> </a:t>
            </a:r>
            <a:r>
              <a:rPr lang="en-US" sz="1100" dirty="0" err="1" smtClean="0"/>
              <a:t>arestio</a:t>
            </a:r>
            <a:r>
              <a:rPr lang="en-US" sz="1100" dirty="0" smtClean="0"/>
              <a:t> am </a:t>
            </a:r>
            <a:r>
              <a:rPr lang="en-US" sz="1100" dirty="0" err="1" smtClean="0"/>
              <a:t>fod</a:t>
            </a:r>
            <a:r>
              <a:rPr lang="en-US" sz="1100" dirty="0" smtClean="0"/>
              <a:t> </a:t>
            </a:r>
            <a:r>
              <a:rPr lang="en-US" sz="1100" dirty="0" err="1" smtClean="0"/>
              <a:t>ym</a:t>
            </a:r>
            <a:r>
              <a:rPr lang="en-US" sz="1100" dirty="0" smtClean="0"/>
              <a:t> </a:t>
            </a:r>
            <a:r>
              <a:rPr lang="en-US" sz="1100" dirty="0" err="1" smtClean="0"/>
              <a:t>meddiant</a:t>
            </a:r>
            <a:r>
              <a:rPr lang="en-US" sz="1100" dirty="0" smtClean="0"/>
              <a:t> SSN </a:t>
            </a:r>
            <a:r>
              <a:rPr lang="en-US" sz="1100" dirty="0" err="1" smtClean="0"/>
              <a:t>oherwydd</a:t>
            </a:r>
            <a:r>
              <a:rPr lang="en-US" sz="1100" dirty="0" smtClean="0"/>
              <a:t> gall </a:t>
            </a:r>
            <a:r>
              <a:rPr lang="en-US" sz="1100" dirty="0" err="1" smtClean="0"/>
              <a:t>gynnwys</a:t>
            </a:r>
            <a:r>
              <a:rPr lang="en-US" sz="1100" dirty="0" smtClean="0"/>
              <a:t> </a:t>
            </a:r>
            <a:r>
              <a:rPr lang="en-US" sz="1100" dirty="0" err="1" smtClean="0"/>
              <a:t>sylwedd</a:t>
            </a:r>
            <a:r>
              <a:rPr lang="en-US" sz="1100" dirty="0" smtClean="0"/>
              <a:t> </a:t>
            </a:r>
            <a:r>
              <a:rPr lang="en-US" sz="1100" dirty="0" err="1" smtClean="0"/>
              <a:t>anghyfreithlon</a:t>
            </a:r>
            <a:r>
              <a:rPr lang="en-US" sz="1100" dirty="0" smtClean="0"/>
              <a:t>.  </a:t>
            </a:r>
            <a:r>
              <a:rPr lang="en-US" sz="1100" dirty="0" err="1" smtClean="0"/>
              <a:t>Os</a:t>
            </a:r>
            <a:r>
              <a:rPr lang="en-US" sz="1100" dirty="0" smtClean="0"/>
              <a:t> </a:t>
            </a:r>
            <a:r>
              <a:rPr lang="en-US" sz="1100" dirty="0" err="1" smtClean="0"/>
              <a:t>cewch</a:t>
            </a:r>
            <a:r>
              <a:rPr lang="en-US" sz="1100" dirty="0" smtClean="0"/>
              <a:t> </a:t>
            </a:r>
            <a:r>
              <a:rPr lang="en-US" sz="1100" dirty="0" err="1" smtClean="0"/>
              <a:t>eich</a:t>
            </a:r>
            <a:r>
              <a:rPr lang="en-US" sz="1100" dirty="0" smtClean="0"/>
              <a:t> </a:t>
            </a:r>
            <a:r>
              <a:rPr lang="en-US" sz="1100" dirty="0" err="1" smtClean="0"/>
              <a:t>arestio</a:t>
            </a:r>
            <a:r>
              <a:rPr lang="en-US" sz="1100" dirty="0" smtClean="0"/>
              <a:t>, </a:t>
            </a:r>
            <a:r>
              <a:rPr lang="en-US" sz="1100" dirty="0" err="1" smtClean="0"/>
              <a:t>bydd</a:t>
            </a:r>
            <a:r>
              <a:rPr lang="en-US" sz="1100" dirty="0" smtClean="0"/>
              <a:t> </a:t>
            </a:r>
            <a:r>
              <a:rPr lang="en-US" sz="1100" dirty="0" err="1" smtClean="0"/>
              <a:t>yn</a:t>
            </a:r>
            <a:r>
              <a:rPr lang="en-US" sz="1100" dirty="0" smtClean="0"/>
              <a:t> </a:t>
            </a:r>
            <a:r>
              <a:rPr lang="en-US" sz="1100" dirty="0" err="1" smtClean="0"/>
              <a:t>aros</a:t>
            </a:r>
            <a:r>
              <a:rPr lang="en-US" sz="1100" dirty="0" smtClean="0"/>
              <a:t> </a:t>
            </a:r>
            <a:r>
              <a:rPr lang="en-US" sz="1100" dirty="0" err="1" smtClean="0"/>
              <a:t>ar</a:t>
            </a:r>
            <a:r>
              <a:rPr lang="en-US" sz="1100" dirty="0" smtClean="0"/>
              <a:t> </a:t>
            </a:r>
            <a:r>
              <a:rPr lang="en-US" sz="1100" dirty="0" err="1" smtClean="0"/>
              <a:t>gofnodion</a:t>
            </a:r>
            <a:r>
              <a:rPr lang="en-US" sz="1100" dirty="0" smtClean="0"/>
              <a:t> </a:t>
            </a:r>
            <a:r>
              <a:rPr lang="en-US" sz="1100" dirty="0" err="1" smtClean="0"/>
              <a:t>yr</a:t>
            </a:r>
            <a:r>
              <a:rPr lang="en-US" sz="1100" dirty="0" smtClean="0"/>
              <a:t> </a:t>
            </a:r>
            <a:r>
              <a:rPr lang="en-US" sz="1100" dirty="0" err="1" smtClean="0"/>
              <a:t>heddlu</a:t>
            </a:r>
            <a:r>
              <a:rPr lang="en-US" sz="1100" dirty="0" smtClean="0"/>
              <a:t> a </a:t>
            </a:r>
            <a:r>
              <a:rPr lang="en-US" sz="1100" dirty="0" err="1" smtClean="0"/>
              <a:t>bydd</a:t>
            </a:r>
            <a:r>
              <a:rPr lang="en-US" sz="1100" dirty="0" smtClean="0"/>
              <a:t> </a:t>
            </a:r>
            <a:r>
              <a:rPr lang="en-US" sz="1100" dirty="0" err="1" smtClean="0"/>
              <a:t>yn</a:t>
            </a:r>
            <a:r>
              <a:rPr lang="en-US" sz="1100" dirty="0" smtClean="0"/>
              <a:t> </a:t>
            </a:r>
            <a:r>
              <a:rPr lang="en-US" sz="1100" dirty="0" err="1" smtClean="0"/>
              <a:t>ymddangos</a:t>
            </a:r>
            <a:r>
              <a:rPr lang="en-US" sz="1100" dirty="0" smtClean="0"/>
              <a:t> </a:t>
            </a:r>
            <a:r>
              <a:rPr lang="en-US" sz="1100" dirty="0" err="1" smtClean="0"/>
              <a:t>ar</a:t>
            </a:r>
            <a:r>
              <a:rPr lang="en-US" sz="1100" dirty="0" smtClean="0"/>
              <a:t> </a:t>
            </a:r>
            <a:r>
              <a:rPr lang="en-US" sz="1100" dirty="0" err="1" smtClean="0"/>
              <a:t>unrhyw</a:t>
            </a:r>
            <a:r>
              <a:rPr lang="en-US" sz="1100" dirty="0" smtClean="0"/>
              <a:t> </a:t>
            </a:r>
            <a:r>
              <a:rPr lang="en-US" sz="1100" dirty="0" err="1" smtClean="0"/>
              <a:t>wiriadau</a:t>
            </a:r>
            <a:r>
              <a:rPr lang="en-US" sz="1100" dirty="0" smtClean="0"/>
              <a:t> Y </a:t>
            </a:r>
            <a:r>
              <a:rPr lang="en-US" sz="1100" dirty="0" err="1" smtClean="0"/>
              <a:t>Gwasanaeth</a:t>
            </a:r>
            <a:r>
              <a:rPr lang="en-US" sz="1100" dirty="0" smtClean="0"/>
              <a:t> </a:t>
            </a:r>
            <a:r>
              <a:rPr lang="en-US" sz="1100" dirty="0" err="1" smtClean="0"/>
              <a:t>Datgelu</a:t>
            </a:r>
            <a:r>
              <a:rPr lang="en-US" sz="1100" dirty="0" smtClean="0"/>
              <a:t> a </a:t>
            </a:r>
            <a:r>
              <a:rPr lang="en-US" sz="1100" dirty="0" err="1" smtClean="0"/>
              <a:t>Gwahardd</a:t>
            </a:r>
            <a:r>
              <a:rPr lang="en-US" sz="1100" dirty="0" smtClean="0"/>
              <a:t> </a:t>
            </a:r>
            <a:r>
              <a:rPr lang="en-US" sz="1100" dirty="0" err="1" smtClean="0"/>
              <a:t>yn</a:t>
            </a:r>
            <a:r>
              <a:rPr lang="en-US" sz="1100" dirty="0" smtClean="0"/>
              <a:t> y </a:t>
            </a:r>
            <a:r>
              <a:rPr lang="en-US" sz="1100" dirty="0" err="1" smtClean="0"/>
              <a:t>dyfodol</a:t>
            </a:r>
            <a:r>
              <a:rPr lang="en-US" sz="1100" dirty="0" smtClean="0"/>
              <a:t>. (Disclosure and Barring Service DBS </a:t>
            </a:r>
            <a:r>
              <a:rPr lang="en-US" sz="1100" dirty="0" err="1" smtClean="0"/>
              <a:t>yn</a:t>
            </a:r>
            <a:r>
              <a:rPr lang="en-US" sz="1100" dirty="0" smtClean="0"/>
              <a:t> </a:t>
            </a:r>
            <a:r>
              <a:rPr lang="en-US" sz="1100" dirty="0" err="1" smtClean="0"/>
              <a:t>Saesneg</a:t>
            </a:r>
            <a:r>
              <a:rPr lang="en-US" sz="1100" dirty="0" smtClean="0"/>
              <a:t>)</a:t>
            </a:r>
          </a:p>
          <a:p>
            <a:pPr>
              <a:defRPr/>
            </a:pPr>
            <a:r>
              <a:rPr lang="en-GB" altLang="en-US" sz="1100" dirty="0" err="1" smtClean="0">
                <a:latin typeface="Arial" pitchFamily="34" charset="0"/>
                <a:ea typeface="ＭＳ Ｐゴシック" pitchFamily="34" charset="-128"/>
              </a:rPr>
              <a:t>Rhowch</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ddalen</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canfod</a:t>
            </a:r>
            <a:r>
              <a:rPr lang="en-GB" altLang="en-US" sz="1100" dirty="0" smtClean="0">
                <a:latin typeface="Arial" pitchFamily="34" charset="0"/>
                <a:ea typeface="ＭＳ Ｐゴシック" pitchFamily="34" charset="-128"/>
              </a:rPr>
              <a:t> barn </a:t>
            </a:r>
            <a:r>
              <a:rPr lang="en-GB" altLang="en-US" sz="1100" dirty="0" err="1" smtClean="0">
                <a:latin typeface="Arial" pitchFamily="34" charset="0"/>
                <a:ea typeface="ＭＳ Ｐゴシック" pitchFamily="34" charset="-128"/>
              </a:rPr>
              <a:t>i</a:t>
            </a:r>
            <a:r>
              <a:rPr lang="en-GB" altLang="en-US" sz="1100" dirty="0" smtClean="0">
                <a:latin typeface="Arial" pitchFamily="34" charset="0"/>
                <a:ea typeface="ＭＳ Ｐゴシック" pitchFamily="34" charset="-128"/>
              </a:rPr>
              <a:t> bob </a:t>
            </a:r>
            <a:r>
              <a:rPr lang="en-GB" altLang="en-US" sz="1100" dirty="0" err="1" smtClean="0">
                <a:latin typeface="Arial" pitchFamily="34" charset="0"/>
                <a:ea typeface="ＭＳ Ｐゴシック" pitchFamily="34" charset="-128"/>
              </a:rPr>
              <a:t>athro</a:t>
            </a:r>
            <a:r>
              <a:rPr lang="en-GB" altLang="en-US" sz="1100" dirty="0" smtClean="0">
                <a:latin typeface="Arial" pitchFamily="34" charset="0"/>
                <a:ea typeface="ＭＳ Ｐゴシック" pitchFamily="34" charset="-128"/>
              </a:rPr>
              <a:t>/</a:t>
            </a:r>
            <a:r>
              <a:rPr lang="en-GB" altLang="en-US" sz="1100" dirty="0" err="1" smtClean="0">
                <a:latin typeface="Arial" pitchFamily="34" charset="0"/>
                <a:ea typeface="ＭＳ Ｐゴシック" pitchFamily="34" charset="-128"/>
              </a:rPr>
              <a:t>athrawes</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Gofynnwch</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i</a:t>
            </a:r>
            <a:r>
              <a:rPr lang="ja-JP" altLang="en-GB" sz="1100" dirty="0" smtClean="0">
                <a:latin typeface="Arial" pitchFamily="34" charset="0"/>
              </a:rPr>
              <a:t>’</a:t>
            </a:r>
            <a:r>
              <a:rPr lang="en-GB" altLang="ja-JP" sz="1100" dirty="0" smtClean="0">
                <a:latin typeface="Arial" pitchFamily="34" charset="0"/>
              </a:rPr>
              <a:t>r </a:t>
            </a:r>
            <a:r>
              <a:rPr lang="en-GB" altLang="ja-JP" sz="1100" dirty="0" err="1" smtClean="0">
                <a:latin typeface="Arial" pitchFamily="34" charset="0"/>
              </a:rPr>
              <a:t>athrawon</a:t>
            </a:r>
            <a:r>
              <a:rPr lang="en-GB" altLang="ja-JP" sz="1100" dirty="0" smtClean="0">
                <a:latin typeface="Arial" pitchFamily="34" charset="0"/>
              </a:rPr>
              <a:t> </a:t>
            </a:r>
            <a:r>
              <a:rPr lang="en-GB" altLang="ja-JP" sz="1100" dirty="0" err="1" smtClean="0">
                <a:latin typeface="Arial" pitchFamily="34" charset="0"/>
              </a:rPr>
              <a:t>fynd</a:t>
            </a:r>
            <a:r>
              <a:rPr lang="en-GB" altLang="ja-JP" sz="1100" dirty="0" smtClean="0">
                <a:latin typeface="Arial" pitchFamily="34" charset="0"/>
              </a:rPr>
              <a:t> o </a:t>
            </a:r>
            <a:r>
              <a:rPr lang="en-GB" altLang="ja-JP" sz="1100" dirty="0" err="1" smtClean="0">
                <a:latin typeface="Arial" pitchFamily="34" charset="0"/>
              </a:rPr>
              <a:t>gwmpas</a:t>
            </a:r>
            <a:r>
              <a:rPr lang="en-GB" altLang="ja-JP" sz="1100" dirty="0" smtClean="0">
                <a:latin typeface="Arial" pitchFamily="34" charset="0"/>
              </a:rPr>
              <a:t> </a:t>
            </a:r>
            <a:r>
              <a:rPr lang="en-GB" altLang="ja-JP" sz="1100" dirty="0" err="1" smtClean="0">
                <a:latin typeface="Arial" pitchFamily="34" charset="0"/>
              </a:rPr>
              <a:t>eu</a:t>
            </a:r>
            <a:r>
              <a:rPr lang="en-GB" altLang="ja-JP" sz="1100" dirty="0" smtClean="0">
                <a:latin typeface="Arial" pitchFamily="34" charset="0"/>
              </a:rPr>
              <a:t> </a:t>
            </a:r>
            <a:r>
              <a:rPr lang="en-GB" altLang="ja-JP" sz="1100" dirty="0" err="1" smtClean="0">
                <a:latin typeface="Arial" pitchFamily="34" charset="0"/>
              </a:rPr>
              <a:t>cydweithwyr</a:t>
            </a:r>
            <a:r>
              <a:rPr lang="en-GB" altLang="ja-JP" sz="1100" dirty="0" smtClean="0">
                <a:latin typeface="Arial" pitchFamily="34" charset="0"/>
              </a:rPr>
              <a:t> </a:t>
            </a:r>
            <a:r>
              <a:rPr lang="en-GB" altLang="ja-JP" sz="1100" dirty="0" err="1" smtClean="0">
                <a:latin typeface="Arial" pitchFamily="34" charset="0"/>
              </a:rPr>
              <a:t>gan</a:t>
            </a:r>
            <a:r>
              <a:rPr lang="en-GB" altLang="ja-JP" sz="1100" dirty="0" smtClean="0">
                <a:latin typeface="Arial" pitchFamily="34" charset="0"/>
              </a:rPr>
              <a:t> </a:t>
            </a:r>
            <a:r>
              <a:rPr lang="en-GB" altLang="ja-JP" sz="1100" dirty="0" err="1" smtClean="0">
                <a:latin typeface="Arial" pitchFamily="34" charset="0"/>
              </a:rPr>
              <a:t>ofyn</a:t>
            </a:r>
            <a:r>
              <a:rPr lang="en-GB" altLang="ja-JP" sz="1100" dirty="0" smtClean="0">
                <a:latin typeface="Arial" pitchFamily="34" charset="0"/>
              </a:rPr>
              <a:t> </a:t>
            </a:r>
            <a:r>
              <a:rPr lang="en-GB" altLang="ja-JP" sz="1100" dirty="0" err="1" smtClean="0">
                <a:latin typeface="Arial" pitchFamily="34" charset="0"/>
              </a:rPr>
              <a:t>i</a:t>
            </a:r>
            <a:r>
              <a:rPr lang="en-GB" altLang="ja-JP" sz="1100" dirty="0" smtClean="0">
                <a:latin typeface="Arial" pitchFamily="34" charset="0"/>
              </a:rPr>
              <a:t> bob un </a:t>
            </a:r>
            <a:r>
              <a:rPr lang="en-GB" altLang="ja-JP" sz="1100" dirty="0" err="1" smtClean="0">
                <a:latin typeface="Arial" pitchFamily="34" charset="0"/>
              </a:rPr>
              <a:t>yn</a:t>
            </a:r>
            <a:r>
              <a:rPr lang="en-GB" altLang="ja-JP" sz="1100" dirty="0" smtClean="0">
                <a:latin typeface="Arial" pitchFamily="34" charset="0"/>
              </a:rPr>
              <a:t> </a:t>
            </a:r>
            <a:r>
              <a:rPr lang="en-GB" altLang="ja-JP" sz="1100" dirty="0" err="1" smtClean="0">
                <a:latin typeface="Arial" pitchFamily="34" charset="0"/>
              </a:rPr>
              <a:t>eu</a:t>
            </a:r>
            <a:r>
              <a:rPr lang="en-GB" altLang="ja-JP" sz="1100" dirty="0" smtClean="0">
                <a:latin typeface="Arial" pitchFamily="34" charset="0"/>
              </a:rPr>
              <a:t> </a:t>
            </a:r>
            <a:r>
              <a:rPr lang="en-GB" altLang="ja-JP" sz="1100" dirty="0" err="1" smtClean="0">
                <a:latin typeface="Arial" pitchFamily="34" charset="0"/>
              </a:rPr>
              <a:t>tro</a:t>
            </a:r>
            <a:r>
              <a:rPr lang="en-GB" altLang="ja-JP" sz="1100" dirty="0" smtClean="0">
                <a:latin typeface="Arial" pitchFamily="34" charset="0"/>
              </a:rPr>
              <a:t> am </a:t>
            </a:r>
            <a:r>
              <a:rPr lang="en-GB" altLang="ja-JP" sz="1100" dirty="0" err="1" smtClean="0">
                <a:latin typeface="Arial" pitchFamily="34" charset="0"/>
              </a:rPr>
              <a:t>eu</a:t>
            </a:r>
            <a:r>
              <a:rPr lang="en-GB" altLang="ja-JP" sz="1100" dirty="0" smtClean="0">
                <a:latin typeface="Arial" pitchFamily="34" charset="0"/>
              </a:rPr>
              <a:t> barn </a:t>
            </a:r>
            <a:r>
              <a:rPr lang="en-GB" altLang="ja-JP" sz="1100" dirty="0" err="1" smtClean="0">
                <a:latin typeface="Arial" pitchFamily="34" charset="0"/>
              </a:rPr>
              <a:t>ynglŷn</a:t>
            </a:r>
            <a:r>
              <a:rPr lang="en-GB" altLang="ja-JP" sz="1100" dirty="0" smtClean="0">
                <a:latin typeface="Arial" pitchFamily="34" charset="0"/>
              </a:rPr>
              <a:t> â</a:t>
            </a:r>
            <a:r>
              <a:rPr lang="ja-JP" altLang="en-GB" sz="1100" dirty="0" smtClean="0">
                <a:latin typeface="Arial" pitchFamily="34" charset="0"/>
              </a:rPr>
              <a:t>’</a:t>
            </a:r>
            <a:r>
              <a:rPr lang="en-GB" altLang="ja-JP" sz="1100" dirty="0" smtClean="0">
                <a:latin typeface="Arial" pitchFamily="34" charset="0"/>
              </a:rPr>
              <a:t>r 6 </a:t>
            </a:r>
            <a:r>
              <a:rPr lang="en-GB" altLang="ja-JP" sz="1100" dirty="0" err="1" smtClean="0">
                <a:latin typeface="Arial" pitchFamily="34" charset="0"/>
              </a:rPr>
              <a:t>datganiad</a:t>
            </a:r>
            <a:r>
              <a:rPr lang="en-GB" altLang="ja-JP" sz="1100" dirty="0" smtClean="0">
                <a:latin typeface="Arial" pitchFamily="34" charset="0"/>
              </a:rPr>
              <a:t>. </a:t>
            </a:r>
            <a:r>
              <a:rPr lang="en-GB" altLang="ja-JP" sz="1100" dirty="0" err="1" smtClean="0">
                <a:latin typeface="Arial" pitchFamily="34" charset="0"/>
              </a:rPr>
              <a:t>Dylid</a:t>
            </a:r>
            <a:r>
              <a:rPr lang="en-GB" altLang="ja-JP" sz="1100" dirty="0" smtClean="0">
                <a:latin typeface="Arial" pitchFamily="34" charset="0"/>
              </a:rPr>
              <a:t> </a:t>
            </a:r>
            <a:r>
              <a:rPr lang="en-GB" altLang="ja-JP" sz="1100" dirty="0" err="1" smtClean="0">
                <a:latin typeface="Arial" pitchFamily="34" charset="0"/>
              </a:rPr>
              <a:t>cadw</a:t>
            </a:r>
            <a:r>
              <a:rPr lang="en-GB" altLang="ja-JP" sz="1100" dirty="0" smtClean="0">
                <a:latin typeface="Arial" pitchFamily="34" charset="0"/>
              </a:rPr>
              <a:t> </a:t>
            </a:r>
            <a:r>
              <a:rPr lang="en-GB" altLang="ja-JP" sz="1100" dirty="0" err="1" smtClean="0">
                <a:latin typeface="Arial" pitchFamily="34" charset="0"/>
              </a:rPr>
              <a:t>cyfanswm</a:t>
            </a:r>
            <a:r>
              <a:rPr lang="en-GB" altLang="ja-JP" sz="1100" dirty="0" smtClean="0">
                <a:latin typeface="Arial" pitchFamily="34" charset="0"/>
              </a:rPr>
              <a:t> </a:t>
            </a:r>
            <a:r>
              <a:rPr lang="en-GB" altLang="ja-JP" sz="1100" dirty="0" err="1" smtClean="0">
                <a:latin typeface="Arial" pitchFamily="34" charset="0"/>
              </a:rPr>
              <a:t>ar</a:t>
            </a:r>
            <a:r>
              <a:rPr lang="en-GB" altLang="ja-JP" sz="1100" dirty="0" smtClean="0">
                <a:latin typeface="Arial" pitchFamily="34" charset="0"/>
              </a:rPr>
              <a:t> </a:t>
            </a:r>
            <a:r>
              <a:rPr lang="en-GB" altLang="ja-JP" sz="1100" dirty="0" err="1" smtClean="0">
                <a:latin typeface="Arial" pitchFamily="34" charset="0"/>
              </a:rPr>
              <a:t>gyfer</a:t>
            </a:r>
            <a:r>
              <a:rPr lang="en-GB" altLang="ja-JP" sz="1100" dirty="0" smtClean="0">
                <a:latin typeface="Arial" pitchFamily="34" charset="0"/>
              </a:rPr>
              <a:t> </a:t>
            </a:r>
            <a:r>
              <a:rPr lang="en-GB" altLang="ja-JP" sz="1100" dirty="0" err="1" smtClean="0">
                <a:latin typeface="Arial" pitchFamily="34" charset="0"/>
              </a:rPr>
              <a:t>pob</a:t>
            </a:r>
            <a:r>
              <a:rPr lang="en-GB" altLang="ja-JP" sz="1100" dirty="0" smtClean="0">
                <a:latin typeface="Arial" pitchFamily="34" charset="0"/>
              </a:rPr>
              <a:t> </a:t>
            </a:r>
            <a:r>
              <a:rPr lang="en-GB" altLang="ja-JP" sz="1100" dirty="0" err="1" smtClean="0">
                <a:latin typeface="Arial" pitchFamily="34" charset="0"/>
              </a:rPr>
              <a:t>ymateb</a:t>
            </a:r>
            <a:r>
              <a:rPr lang="en-GB" altLang="ja-JP" sz="1100" dirty="0" smtClean="0">
                <a:latin typeface="Arial" pitchFamily="34" charset="0"/>
              </a:rPr>
              <a:t>. </a:t>
            </a:r>
            <a:r>
              <a:rPr lang="en-GB" altLang="ja-JP" sz="1100" dirty="0" err="1" smtClean="0">
                <a:latin typeface="Arial" pitchFamily="34" charset="0"/>
              </a:rPr>
              <a:t>Gellir</a:t>
            </a:r>
            <a:r>
              <a:rPr lang="en-GB" altLang="ja-JP" sz="1100" dirty="0" smtClean="0">
                <a:latin typeface="Arial" pitchFamily="34" charset="0"/>
              </a:rPr>
              <a:t> </a:t>
            </a:r>
            <a:r>
              <a:rPr lang="en-GB" altLang="ja-JP" sz="1100" dirty="0" err="1" smtClean="0">
                <a:latin typeface="Arial" pitchFamily="34" charset="0"/>
              </a:rPr>
              <a:t>gweld</a:t>
            </a:r>
            <a:r>
              <a:rPr lang="en-GB" altLang="ja-JP" sz="1100" dirty="0" smtClean="0">
                <a:latin typeface="Arial" pitchFamily="34" charset="0"/>
              </a:rPr>
              <a:t> y </a:t>
            </a:r>
            <a:r>
              <a:rPr lang="en-GB" altLang="ja-JP" sz="1100" dirty="0" err="1" smtClean="0">
                <a:latin typeface="Arial" pitchFamily="34" charset="0"/>
              </a:rPr>
              <a:t>gweithgaredd</a:t>
            </a:r>
            <a:r>
              <a:rPr lang="en-GB" altLang="ja-JP" sz="1100" dirty="0" smtClean="0">
                <a:latin typeface="Arial" pitchFamily="34" charset="0"/>
              </a:rPr>
              <a:t> </a:t>
            </a:r>
            <a:r>
              <a:rPr lang="en-GB" altLang="ja-JP" sz="1100" dirty="0" err="1" smtClean="0">
                <a:latin typeface="Arial" pitchFamily="34" charset="0"/>
              </a:rPr>
              <a:t>hwn</a:t>
            </a:r>
            <a:r>
              <a:rPr lang="en-GB" altLang="ja-JP" sz="1100" dirty="0" smtClean="0">
                <a:latin typeface="Arial" pitchFamily="34" charset="0"/>
              </a:rPr>
              <a:t> </a:t>
            </a:r>
            <a:r>
              <a:rPr lang="en-GB" altLang="ja-JP" sz="1100" dirty="0" err="1" smtClean="0">
                <a:latin typeface="Arial" pitchFamily="34" charset="0"/>
              </a:rPr>
              <a:t>ar</a:t>
            </a:r>
            <a:r>
              <a:rPr lang="en-GB" altLang="ja-JP" sz="1100" dirty="0" smtClean="0">
                <a:latin typeface="Arial" pitchFamily="34" charset="0"/>
              </a:rPr>
              <a:t> </a:t>
            </a:r>
            <a:r>
              <a:rPr lang="en-GB" altLang="ja-JP" sz="1100" dirty="0" err="1" smtClean="0">
                <a:latin typeface="Arial" pitchFamily="34" charset="0"/>
              </a:rPr>
              <a:t>wefan</a:t>
            </a:r>
            <a:r>
              <a:rPr lang="en-GB" altLang="ja-JP" sz="1100" dirty="0" smtClean="0">
                <a:latin typeface="Arial" pitchFamily="34" charset="0"/>
              </a:rPr>
              <a:t> </a:t>
            </a:r>
            <a:r>
              <a:rPr lang="en-GB" altLang="ja-JP" sz="1100" dirty="0" err="1" smtClean="0">
                <a:latin typeface="Arial" pitchFamily="34" charset="0"/>
              </a:rPr>
              <a:t>trechu</a:t>
            </a:r>
            <a:r>
              <a:rPr lang="en-GB" altLang="ja-JP" sz="1100" dirty="0" smtClean="0">
                <a:latin typeface="Arial" pitchFamily="34" charset="0"/>
              </a:rPr>
              <a:t> </a:t>
            </a:r>
            <a:r>
              <a:rPr lang="en-GB" altLang="ja-JP" sz="1100" dirty="0" err="1" smtClean="0">
                <a:latin typeface="Arial" pitchFamily="34" charset="0"/>
              </a:rPr>
              <a:t>troseddu</a:t>
            </a:r>
            <a:r>
              <a:rPr lang="en-GB" altLang="ja-JP" sz="1100" dirty="0" smtClean="0">
                <a:latin typeface="Arial" pitchFamily="34" charset="0"/>
              </a:rPr>
              <a:t> </a:t>
            </a:r>
            <a:r>
              <a:rPr lang="en-GB" altLang="ja-JP" sz="1100" dirty="0" err="1" smtClean="0">
                <a:latin typeface="Arial" pitchFamily="34" charset="0"/>
              </a:rPr>
              <a:t>mewn</a:t>
            </a:r>
            <a:r>
              <a:rPr lang="en-GB" altLang="ja-JP" sz="1100" dirty="0" smtClean="0">
                <a:latin typeface="Arial" pitchFamily="34" charset="0"/>
              </a:rPr>
              <a:t> </a:t>
            </a:r>
            <a:r>
              <a:rPr lang="en-GB" altLang="ja-JP" sz="1100" dirty="0" err="1" smtClean="0">
                <a:latin typeface="Arial" pitchFamily="34" charset="0"/>
              </a:rPr>
              <a:t>ysgolion</a:t>
            </a:r>
            <a:r>
              <a:rPr lang="en-GB" altLang="ja-JP" sz="1100" dirty="0" smtClean="0">
                <a:latin typeface="Arial" pitchFamily="34" charset="0"/>
              </a:rPr>
              <a:t>. Mae 7 </a:t>
            </a:r>
            <a:r>
              <a:rPr lang="en-GB" altLang="ja-JP" sz="1100" dirty="0" err="1" smtClean="0">
                <a:latin typeface="Arial" pitchFamily="34" charset="0"/>
              </a:rPr>
              <a:t>datganiad</a:t>
            </a:r>
            <a:r>
              <a:rPr lang="en-GB" altLang="ja-JP" sz="1100" dirty="0" smtClean="0">
                <a:latin typeface="Arial" pitchFamily="34" charset="0"/>
              </a:rPr>
              <a:t> </a:t>
            </a:r>
            <a:r>
              <a:rPr lang="en-GB" altLang="ja-JP" sz="1100" dirty="0" err="1" smtClean="0">
                <a:latin typeface="Arial" pitchFamily="34" charset="0"/>
              </a:rPr>
              <a:t>arall</a:t>
            </a:r>
            <a:r>
              <a:rPr lang="en-GB" altLang="ja-JP" sz="1100" dirty="0" smtClean="0">
                <a:latin typeface="Arial" pitchFamily="34" charset="0"/>
              </a:rPr>
              <a:t> </a:t>
            </a:r>
            <a:r>
              <a:rPr lang="en-GB" altLang="ja-JP" sz="1100" dirty="0" err="1" smtClean="0">
                <a:latin typeface="Arial" pitchFamily="34" charset="0"/>
              </a:rPr>
              <a:t>i</a:t>
            </a:r>
            <a:r>
              <a:rPr lang="en-GB" altLang="ja-JP" sz="1100" dirty="0" smtClean="0">
                <a:latin typeface="Arial" pitchFamily="34" charset="0"/>
              </a:rPr>
              <a:t> </a:t>
            </a:r>
            <a:r>
              <a:rPr lang="en-GB" altLang="ja-JP" sz="1100" dirty="0" err="1" smtClean="0">
                <a:latin typeface="Arial" pitchFamily="34" charset="0"/>
              </a:rPr>
              <a:t>ddewis</a:t>
            </a:r>
            <a:r>
              <a:rPr lang="en-GB" altLang="ja-JP" sz="1100" dirty="0" smtClean="0">
                <a:latin typeface="Arial" pitchFamily="34" charset="0"/>
              </a:rPr>
              <a:t> </a:t>
            </a:r>
            <a:r>
              <a:rPr lang="en-GB" altLang="ja-JP" sz="1100" dirty="0" err="1" smtClean="0">
                <a:latin typeface="Arial" pitchFamily="34" charset="0"/>
              </a:rPr>
              <a:t>ohonynt</a:t>
            </a:r>
            <a:r>
              <a:rPr lang="en-GB" altLang="ja-JP" sz="1100" dirty="0" smtClean="0">
                <a:latin typeface="Arial" pitchFamily="34" charset="0"/>
              </a:rPr>
              <a:t>.</a:t>
            </a:r>
            <a:endParaRPr lang="en-GB" altLang="en-US" sz="1100" dirty="0" smtClean="0">
              <a:latin typeface="Arial" pitchFamily="34" charset="0"/>
              <a:ea typeface="ＭＳ Ｐゴシック" pitchFamily="34" charset="-128"/>
            </a:endParaRPr>
          </a:p>
          <a:p>
            <a:pPr>
              <a:defRPr/>
            </a:pPr>
            <a:endParaRPr lang="en-GB" altLang="en-US" dirty="0" smtClean="0">
              <a:latin typeface="Arial" pitchFamily="34" charset="0"/>
            </a:endParaRPr>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38D8C24-BC8D-4A6B-9AEF-0A50F38E5F52}" type="slidenum">
              <a:rPr lang="en-GB" sz="1200">
                <a:latin typeface="+mn-lt"/>
              </a:rPr>
              <a:pPr algn="r">
                <a:defRPr/>
              </a:pPr>
              <a:t>2</a:t>
            </a:fld>
            <a:endParaRPr lang="en-GB"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D796FC47-A7C5-4FE5-B9EB-171999ABF7EF}" type="slidenum">
              <a:rPr lang="en-GB" altLang="en-US" smtClean="0"/>
              <a:pPr/>
              <a:t>3</a:t>
            </a:fld>
            <a:endParaRPr lang="en-GB" altLang="en-US" smtClean="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Mae’n debyg mai’r cyffur cyfreithlon mwyaf derbyniol (dros 18 oed) yw alcohol. Mae risgiau iechyd, risgiau cymdeithasol, torri cyfreithiau oherwydd eu dylanwad a’u heffaith ar y gymuned ehangach yn ganlyniadau eu defnyddio.</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71463EE-A4DC-49CC-8C00-8F8143385565}" type="slidenum">
              <a:rPr lang="en-GB" sz="1200">
                <a:latin typeface="+mn-lt"/>
              </a:rPr>
              <a:pPr algn="r">
                <a:defRPr/>
              </a:pPr>
              <a:t>3</a:t>
            </a:fld>
            <a:endParaRPr lang="en-GB"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3B6926D-710C-4CC8-BFD7-6CC851FBA04D}" type="slidenum">
              <a:rPr lang="en-GB" altLang="en-US" smtClean="0"/>
              <a:pPr/>
              <a:t>4</a:t>
            </a:fld>
            <a:endParaRPr lang="en-GB" altLang="en-US" smtClean="0"/>
          </a:p>
        </p:txBody>
      </p:sp>
      <p:sp>
        <p:nvSpPr>
          <p:cNvPr id="19459"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Gall lladdwyr poen a werthir dros y cownter beri caethiwed mewn wythnos. Mae Asiantaeth Meddyginiaethau y llywodraeth wedi rhybuddio y gallant beri caethiwed o fewn ychydig ddyddiau o’u defnyddio. Mae cyfyngiadau newydd yn cael eu cymhwyso i feddyginiaeth sy’n cynnwys codeine; yn cynnnwys Nurofen plus, a Solpadine. Caiff rhybuddion eu harddangos yn glir ar becynnau yn dweud ‘Can cause addiction. For three days use only’. Daeth arolwg i’r casgliad mai Solpadine a Nurofen plus oedd y cynhyrchion a gamddefnyddir yn fwyaf cyffredin, ac yna generic co-codomol, Syndol a feminax. Credir bod menywod mewn mwyaf o risg. Gall cur pen sydd ddim yn diflannu fod yn arwydd o gaethiwed i laddwyr poen. Yr unig wellhad ar gyfer yr hyn y mae niwrolegwyr yn cyfeirio ato fel “cur pen gorddefnydd meddyginiaeth” yw newid i laddwyr poen sydd ddim yn cynnwys cynhwysion megis opioidau neu gaffein, neu fynd yn ‘cold turkey’ a rhoi’r gorau i laddwyr poen yn llwyr.</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544B191-75B5-4464-8AD9-0AE7EC1A0C25}" type="slidenum">
              <a:rPr lang="en-GB" sz="1200">
                <a:latin typeface="+mn-lt"/>
              </a:rPr>
              <a:pPr algn="r">
                <a:defRPr/>
              </a:pPr>
              <a:t>4</a:t>
            </a:fld>
            <a:endParaRPr lang="en-GB"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0CAFB59-1E40-402E-9106-45F0FCAD89BC}" type="slidenum">
              <a:rPr lang="en-GB" altLang="en-US" smtClean="0"/>
              <a:pPr/>
              <a:t>5</a:t>
            </a:fld>
            <a:endParaRPr lang="en-GB" altLang="en-US" smtClean="0"/>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y-GB" sz="1100" smtClean="0"/>
              <a:t>Yn ogystal â chael cerddoriaeth wych a chwmni da, mae Gwyliau (festivals)  wedi cael yr enw o fod yn lleoliadau ar gyfer camddefnyddio sylweddau. Mae risgiau sylweddol yn gysylltiedig â chymysgu cyffuriau e.e. symbylyddion ac iselyddion megis alcohol a chocên. Mae effeithiau cymryd cocên ac alcohol gyda’i gilydd yn llawer mwy peryglus na chymryd un o’r cyffuriau ar ei ben ei hun. Ffurfir Cocaethylene pan fydd alcohol a chocên yn cyfarfod â’r afu. Mae’r ‘metabolyn’ hwn yn aros yn y corff yn llawer hwy, gan roi cyfnod o straen estynedig ar y galon a’r afu. Dyna pam fod rhai o’r marwolaethau a gofnodwyd o ganlyniad i Cocaethylene yn digwydd hyd at 12 awr wedi i’r defnyddiwr gymysgu sylweddau. Mae’r perygl o farwolaeth sydyn 18 gwaith yn uwch pan ddefnyddir alcohol a chocên gyda’i gilydd. Yr hyn sydd hyd yn oed yn waeth yw nad ydych yn gweld yr effaith yn dod, fe allech fod yn teimlo’n hollol iawn un munud ac yna’r munud nesaf, BANG.</a:t>
            </a:r>
            <a:endParaRPr lang="en-GB" sz="1100" smtClean="0"/>
          </a:p>
          <a:p>
            <a:r>
              <a:rPr lang="cy-GB" sz="1100" smtClean="0"/>
              <a:t>Mae Sylweddau Seicoweithredol Newydd a adnabyddir fel dosbarth o sylweddau a elwir yn  Benzodifurianau yn cael eu hadnabod yn fwy cyffredin fel  Fury, B Dragonfly neu Fly a gwyddir ei fod yn weithredol mewn dosau isel iawn. Mae’n debyg mewn effaith i LSD, er yn para’n llawer hwy (1-3 diwrnod). Fe’i prynir fel arfer ar-lein ac fe’i cymerir drwy’r geg ar ffurf papur sugno, hylif ac yn llai cyffredin fel tabledi. Gall ei effeithiau gael eu gohirio am hyd at chwe awr. Mae’r gohiriad hwn yn gwneud i’r defnyddiwr feddwl nad oedd y ddôs gyntaf yn ddigonol. Mae’n sylwedd gwenwynig ac mae’r perygl o or-ddosio yn uchel iawn. </a:t>
            </a:r>
            <a:endParaRPr lang="en-GB" sz="1100" smtClean="0"/>
          </a:p>
          <a:p>
            <a:r>
              <a:rPr lang="cy-GB" sz="1100" smtClean="0"/>
              <a:t>Mae peryglon dewis mynd i anterth mewn Gwyliau yn cynnwys: </a:t>
            </a:r>
            <a:endParaRPr lang="en-GB" sz="1100" smtClean="0"/>
          </a:p>
          <a:p>
            <a:r>
              <a:rPr lang="cy-GB" sz="1100" smtClean="0"/>
              <a:t>Yr elfen anhysbys o brynu sylweddau heb ddeall effeithiau a risgiau</a:t>
            </a:r>
            <a:endParaRPr lang="en-GB" sz="1100" smtClean="0"/>
          </a:p>
          <a:p>
            <a:r>
              <a:rPr lang="cy-GB" sz="1100" smtClean="0"/>
              <a:t>Mae pawb yn ymateb yn wahanol i sylweddau</a:t>
            </a:r>
            <a:endParaRPr lang="en-GB" sz="1100" smtClean="0"/>
          </a:p>
          <a:p>
            <a:r>
              <a:rPr lang="cy-GB" sz="1100" smtClean="0"/>
              <a:t>Ymddygiad o gymryd risgiau yn cynyddu mewn amgylchedd anniogel</a:t>
            </a:r>
            <a:endParaRPr lang="en-GB" sz="1100" smtClean="0"/>
          </a:p>
          <a:p>
            <a:r>
              <a:rPr lang="cy-GB" sz="1100" smtClean="0"/>
              <a:t>Camddefnyddio sylweddau a materion gyrru</a:t>
            </a:r>
            <a:endParaRPr lang="en-GB" sz="1100" smtClean="0"/>
          </a:p>
          <a:p>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4676614-78C9-4CF5-B0F3-EE94F06145F8}" type="slidenum">
              <a:rPr lang="en-GB" sz="1200">
                <a:latin typeface="+mn-lt"/>
              </a:rPr>
              <a:pPr algn="r">
                <a:defRPr/>
              </a:pPr>
              <a:t>5</a:t>
            </a:fld>
            <a:endParaRPr lang="en-GB"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E204999-71E1-40F7-90E8-DEAA9143642F}" type="slidenum">
              <a:rPr lang="en-GB" altLang="en-US" smtClean="0"/>
              <a:pPr/>
              <a:t>6</a:t>
            </a:fld>
            <a:endParaRPr lang="en-GB" altLang="en-US" smtClean="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Nwy syml yw ocsid nitraidd sydd, pan y’i mewnanedlir, yn lliniaru poen yn gyflym, yn creu ewfforia, llonyddiad ysgafn ac weithiau effeithiau dadgysylltiad seicedelig.</a:t>
            </a:r>
          </a:p>
          <a:p>
            <a:r>
              <a:rPr lang="en-GB" altLang="en-US" smtClean="0"/>
              <a:t>Fe’i defnyddir ar ffurf ‘chargers’ hufen chwip a roddir mewn balwnau. Yn y DU mae meddiant ocsid nitraidd ar gyfer defnydd ddim i’w anadlu yn gyfreithlon ar gyfer rhai dros 18 oed. Mae’n anghyfreithlon i fewnanadlu ocsid nitraidd a’i werthu i rai dan 18 oed. Mae nitraidd wedi cael y llysenw ‘hippy-crack’ gan ei fod yn arwain at ddefnydd ailadroddus a gorfodaethyrrol ar gyfer rhai pobl. Nid yw unrhyw ffurf ar ddibyniaeth sylweddau neu ymddygiad cymryd risg sy’n cynyddu o dan ei ddylanwad yn rhywbeth ysgafn.</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F787D16-C316-41FA-82BE-7EC43D30D567}" type="slidenum">
              <a:rPr lang="en-GB" sz="1200">
                <a:latin typeface="+mn-lt"/>
              </a:rPr>
              <a:pPr algn="r">
                <a:defRPr/>
              </a:pPr>
              <a:t>6</a:t>
            </a:fld>
            <a:endParaRPr lang="en-GB"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A5A56AE-FDD9-4253-AC74-6785A2D03B58}" type="slidenum">
              <a:rPr lang="en-GB" altLang="en-US" smtClean="0"/>
              <a:pPr/>
              <a:t>7</a:t>
            </a:fld>
            <a:endParaRPr lang="en-GB" altLang="en-US" smtClean="0"/>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y-GB" smtClean="0"/>
              <a:t>Caiff alcohol ei oddef fel cyffur cymdeithasol dderbyniol, eto caiff ei gydnabod fel un o’r sylweddau mwyaf niweidiol y gall person ifanc ei gymryd. Ni wyddir beth yw’r lefelau diogel ar gyfer pobl ifanc gan fod yr holl ganllawiau presennol wedi eu llunio ar gyfer oedolion. Gall defnydd anghyfrifol ar alcohol, ‘Yfed Sbri’ neu yfed gormod ar un achlysur, arwain at: </a:t>
            </a:r>
            <a:endParaRPr lang="en-GB" smtClean="0"/>
          </a:p>
          <a:p>
            <a:r>
              <a:rPr lang="cy-GB" smtClean="0"/>
              <a:t>Ymddygiad gwrthgymdeithasol</a:t>
            </a:r>
            <a:endParaRPr lang="en-GB" smtClean="0"/>
          </a:p>
          <a:p>
            <a:r>
              <a:rPr lang="cy-GB" smtClean="0"/>
              <a:t>Yfed a gyrru</a:t>
            </a:r>
            <a:endParaRPr lang="en-GB" smtClean="0"/>
          </a:p>
          <a:p>
            <a:r>
              <a:rPr lang="cy-GB" smtClean="0"/>
              <a:t>Rhyw anniogel</a:t>
            </a:r>
            <a:endParaRPr lang="en-GB" smtClean="0"/>
          </a:p>
          <a:p>
            <a:r>
              <a:rPr lang="cy-GB" smtClean="0"/>
              <a:t>Amhariad ar ddatblygiad yr ymennydd</a:t>
            </a:r>
            <a:endParaRPr lang="en-GB" smtClean="0"/>
          </a:p>
          <a:p>
            <a:r>
              <a:rPr lang="cy-GB" smtClean="0"/>
              <a:t>Anaf neu farwolaeth</a:t>
            </a:r>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CFFA66D-4AAD-4E04-AD29-F5DC76CC10F4}" type="slidenum">
              <a:rPr lang="en-GB" sz="1200">
                <a:latin typeface="+mn-lt"/>
              </a:rPr>
              <a:pPr algn="r">
                <a:defRPr/>
              </a:pPr>
              <a:t>7</a:t>
            </a:fld>
            <a:endParaRPr lang="en-GB"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0F16BB5-113C-4C39-857E-88170D9EB48A}" type="slidenum">
              <a:rPr lang="en-GB" altLang="en-US" smtClean="0"/>
              <a:pPr/>
              <a:t>8</a:t>
            </a:fld>
            <a:endParaRPr lang="en-GB" altLang="en-US" smtClean="0"/>
          </a:p>
        </p:txBody>
      </p:sp>
      <p:sp>
        <p:nvSpPr>
          <p:cNvPr id="23555"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cy-GB" sz="1100" dirty="0"/>
              <a:t>Mae Ritalin, symbylydd tebyg i gocên, y dywedir, yn baradocsaidd, ei fod yn tawelu plentyn, yn gyffur seicoweithredol. </a:t>
            </a:r>
            <a:endParaRPr lang="en-GB" sz="1100" b="1" i="1" dirty="0"/>
          </a:p>
          <a:p>
            <a:pPr>
              <a:defRPr/>
            </a:pPr>
            <a:r>
              <a:rPr lang="cy-GB" sz="1100" dirty="0"/>
              <a:t> </a:t>
            </a:r>
            <a:r>
              <a:rPr lang="cy-GB" sz="1100" dirty="0" smtClean="0"/>
              <a:t>Caiff </a:t>
            </a:r>
            <a:r>
              <a:rPr lang="cy-GB" sz="1100" dirty="0"/>
              <a:t>66,000 o bresgripsiynau eu rhoi bob blwyddyn ym Mhrydain er mwyn trin ADHD, ffigwr sydd ddwywaith yn uwch na 5 mlynedd yn ôl. </a:t>
            </a:r>
            <a:endParaRPr lang="en-GB" sz="1100" b="1" i="1" dirty="0"/>
          </a:p>
          <a:p>
            <a:pPr>
              <a:defRPr/>
            </a:pPr>
            <a:r>
              <a:rPr lang="cy-GB" sz="1100" dirty="0" smtClean="0"/>
              <a:t>Sgileffeithiau </a:t>
            </a:r>
            <a:r>
              <a:rPr lang="cy-GB" sz="1100" dirty="0"/>
              <a:t>cyffredin</a:t>
            </a:r>
            <a:endParaRPr lang="en-GB" sz="1100" dirty="0"/>
          </a:p>
          <a:p>
            <a:pPr marL="171450" indent="-171450">
              <a:buFont typeface="Arial" panose="020B0604020202020204" pitchFamily="34" charset="0"/>
              <a:buChar char="•"/>
              <a:defRPr/>
            </a:pPr>
            <a:r>
              <a:rPr lang="cy-GB" sz="1100" dirty="0" smtClean="0"/>
              <a:t>Nerfusrwydd </a:t>
            </a:r>
            <a:r>
              <a:rPr lang="cy-GB" sz="1100" dirty="0"/>
              <a:t>yn cynnwys cynnwrf, a llid </a:t>
            </a:r>
            <a:endParaRPr lang="en-GB" sz="1100" dirty="0"/>
          </a:p>
          <a:p>
            <a:pPr marL="171450" indent="-171450">
              <a:buFont typeface="Arial" panose="020B0604020202020204" pitchFamily="34" charset="0"/>
              <a:buChar char="•"/>
              <a:defRPr/>
            </a:pPr>
            <a:r>
              <a:rPr lang="cy-GB" sz="1100" dirty="0"/>
              <a:t>Methu cysgu (insomnia) </a:t>
            </a:r>
            <a:endParaRPr lang="en-GB" sz="1100" dirty="0"/>
          </a:p>
          <a:p>
            <a:pPr marL="171450" indent="-171450">
              <a:buFont typeface="Arial" panose="020B0604020202020204" pitchFamily="34" charset="0"/>
              <a:buChar char="•"/>
              <a:defRPr/>
            </a:pPr>
            <a:r>
              <a:rPr lang="cy-GB" sz="1100" dirty="0"/>
              <a:t>Llai o archwaeth bwyd</a:t>
            </a:r>
            <a:endParaRPr lang="en-GB" sz="1100" dirty="0"/>
          </a:p>
          <a:p>
            <a:pPr marL="171450" indent="-171450">
              <a:buFont typeface="Arial" panose="020B0604020202020204" pitchFamily="34" charset="0"/>
              <a:buChar char="•"/>
              <a:defRPr/>
            </a:pPr>
            <a:r>
              <a:rPr lang="cy-GB" sz="1100" dirty="0"/>
              <a:t>Cur pen</a:t>
            </a:r>
            <a:endParaRPr lang="en-GB" sz="1100" dirty="0"/>
          </a:p>
          <a:p>
            <a:pPr marL="171450" indent="-171450">
              <a:buFont typeface="Arial" panose="020B0604020202020204" pitchFamily="34" charset="0"/>
              <a:buChar char="•"/>
              <a:defRPr/>
            </a:pPr>
            <a:r>
              <a:rPr lang="cy-GB" sz="1100" dirty="0"/>
              <a:t>Poen stumog </a:t>
            </a:r>
            <a:endParaRPr lang="en-GB" sz="1100" dirty="0"/>
          </a:p>
          <a:p>
            <a:pPr marL="171450" indent="-171450">
              <a:buFont typeface="Arial" panose="020B0604020202020204" pitchFamily="34" charset="0"/>
              <a:buChar char="•"/>
              <a:defRPr/>
            </a:pPr>
            <a:r>
              <a:rPr lang="cy-GB" sz="1100" dirty="0"/>
              <a:t>Cyfog</a:t>
            </a:r>
            <a:endParaRPr lang="en-GB" sz="1100" dirty="0"/>
          </a:p>
          <a:p>
            <a:pPr marL="171450" indent="-171450">
              <a:buFont typeface="Arial" panose="020B0604020202020204" pitchFamily="34" charset="0"/>
              <a:buChar char="•"/>
              <a:defRPr/>
            </a:pPr>
            <a:r>
              <a:rPr lang="cy-GB" sz="1100" dirty="0"/>
              <a:t>Penysgafnder </a:t>
            </a:r>
            <a:endParaRPr lang="en-GB" sz="1100" dirty="0"/>
          </a:p>
          <a:p>
            <a:pPr marL="171450" indent="-171450">
              <a:buFont typeface="Arial" panose="020B0604020202020204" pitchFamily="34" charset="0"/>
              <a:buChar char="•"/>
              <a:defRPr/>
            </a:pPr>
            <a:r>
              <a:rPr lang="cy-GB" sz="1100" dirty="0"/>
              <a:t>Crychguriadau'r galon  </a:t>
            </a:r>
            <a:endParaRPr lang="en-GB" sz="1100" dirty="0"/>
          </a:p>
          <a:p>
            <a:pPr>
              <a:defRPr/>
            </a:pPr>
            <a:endParaRPr lang="cy-GB" sz="1100" b="1" i="1" dirty="0"/>
          </a:p>
          <a:p>
            <a:pPr>
              <a:defRPr/>
            </a:pPr>
            <a:r>
              <a:rPr lang="cy-GB" sz="1100" b="1" i="1" dirty="0" smtClean="0"/>
              <a:t>Mae </a:t>
            </a:r>
            <a:r>
              <a:rPr lang="cy-GB" sz="1100" b="1" i="1" dirty="0"/>
              <a:t>Sgileffeithiau Difrifol Eraill yn Cynnwys</a:t>
            </a:r>
            <a:endParaRPr lang="en-GB" sz="1100" dirty="0"/>
          </a:p>
          <a:p>
            <a:pPr>
              <a:defRPr/>
            </a:pPr>
            <a:r>
              <a:rPr lang="cy-GB" sz="1100" dirty="0"/>
              <a:t>Tyfiant (taldra a phwysau) yn arafu mewn plant</a:t>
            </a:r>
            <a:endParaRPr lang="en-GB" sz="1100" dirty="0"/>
          </a:p>
          <a:p>
            <a:pPr>
              <a:defRPr/>
            </a:pPr>
            <a:r>
              <a:rPr lang="cy-GB" sz="1100" dirty="0"/>
              <a:t>Ffitiau, yn bennaf mewn cleifion sydd â hanes o ffitiau </a:t>
            </a:r>
            <a:endParaRPr lang="en-GB" sz="1100" dirty="0"/>
          </a:p>
          <a:p>
            <a:pPr>
              <a:defRPr/>
            </a:pPr>
            <a:r>
              <a:rPr lang="cy-GB" sz="1100" dirty="0"/>
              <a:t>Newid mewn golwg neu olwg niwlog</a:t>
            </a:r>
            <a:endParaRPr lang="en-GB" altLang="en-US" sz="1100" dirty="0" smtClean="0">
              <a:latin typeface="Arial" pitchFamily="34" charset="0"/>
            </a:endParaRP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275B580-91D2-452B-8B36-BD8C2E6516DC}" type="slidenum">
              <a:rPr lang="en-GB" sz="1200">
                <a:latin typeface="+mn-lt"/>
              </a:rPr>
              <a:pPr algn="r">
                <a:defRPr/>
              </a:pPr>
              <a:t>8</a:t>
            </a:fld>
            <a:endParaRPr lang="en-GB"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0F578EE-E18A-4A3B-AA3C-8DF932BF7976}" type="slidenum">
              <a:rPr lang="en-GB" altLang="en-US" smtClean="0"/>
              <a:pPr/>
              <a:t>9</a:t>
            </a:fld>
            <a:endParaRPr lang="en-GB" altLang="en-US" smtClean="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smtClean="0"/>
              <a:t>Ystyried y manteision a’r anfanteision</a:t>
            </a:r>
            <a:endParaRPr lang="en-GB" smtClean="0"/>
          </a:p>
          <a:p>
            <a:pPr eaLnBrk="1" hangingPunct="1"/>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3B8320A-1831-42A2-97CF-050EA23F2360}" type="slidenum">
              <a:rPr lang="en-GB" sz="1200">
                <a:latin typeface="+mn-lt"/>
              </a:rPr>
              <a:pPr algn="r">
                <a:defRPr/>
              </a:pPr>
              <a:t>9</a:t>
            </a:fld>
            <a:endParaRPr lang="en-GB"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CA185D-D744-48F5-8A1F-BF44CF45F591}" type="slidenum">
              <a:rPr lang="en-GB"/>
              <a:pPr>
                <a:defRPr/>
              </a:pPr>
              <a:t>‹#›</a:t>
            </a:fld>
            <a:endParaRPr lang="en-GB"/>
          </a:p>
        </p:txBody>
      </p:sp>
    </p:spTree>
    <p:extLst>
      <p:ext uri="{BB962C8B-B14F-4D97-AF65-F5344CB8AC3E}">
        <p14:creationId xmlns:p14="http://schemas.microsoft.com/office/powerpoint/2010/main" val="2862028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F418E6-61C5-493E-A57D-D107F654AF6E}" type="slidenum">
              <a:rPr lang="en-GB"/>
              <a:pPr>
                <a:defRPr/>
              </a:pPr>
              <a:t>‹#›</a:t>
            </a:fld>
            <a:endParaRPr lang="en-GB"/>
          </a:p>
        </p:txBody>
      </p:sp>
    </p:spTree>
    <p:extLst>
      <p:ext uri="{BB962C8B-B14F-4D97-AF65-F5344CB8AC3E}">
        <p14:creationId xmlns:p14="http://schemas.microsoft.com/office/powerpoint/2010/main" val="1511012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62342C-CE47-40B2-A246-7899ECEB8844}" type="slidenum">
              <a:rPr lang="en-GB"/>
              <a:pPr>
                <a:defRPr/>
              </a:pPr>
              <a:t>‹#›</a:t>
            </a:fld>
            <a:endParaRPr lang="en-GB"/>
          </a:p>
        </p:txBody>
      </p:sp>
    </p:spTree>
    <p:extLst>
      <p:ext uri="{BB962C8B-B14F-4D97-AF65-F5344CB8AC3E}">
        <p14:creationId xmlns:p14="http://schemas.microsoft.com/office/powerpoint/2010/main" val="72111544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84F6C3-7036-45EB-9037-F85DB63B1047}" type="slidenum">
              <a:rPr lang="en-GB"/>
              <a:pPr>
                <a:defRPr/>
              </a:pPr>
              <a:t>‹#›</a:t>
            </a:fld>
            <a:endParaRPr lang="en-GB"/>
          </a:p>
        </p:txBody>
      </p:sp>
    </p:spTree>
    <p:extLst>
      <p:ext uri="{BB962C8B-B14F-4D97-AF65-F5344CB8AC3E}">
        <p14:creationId xmlns:p14="http://schemas.microsoft.com/office/powerpoint/2010/main" val="411410279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2D3467-007E-475E-8DA8-8E4C78896887}" type="slidenum">
              <a:rPr lang="en-GB"/>
              <a:pPr>
                <a:defRPr/>
              </a:pPr>
              <a:t>‹#›</a:t>
            </a:fld>
            <a:endParaRPr lang="en-GB"/>
          </a:p>
        </p:txBody>
      </p:sp>
    </p:spTree>
    <p:extLst>
      <p:ext uri="{BB962C8B-B14F-4D97-AF65-F5344CB8AC3E}">
        <p14:creationId xmlns:p14="http://schemas.microsoft.com/office/powerpoint/2010/main" val="34532804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CC7244-3F7B-4F76-89CA-0F194AC7F224}" type="slidenum">
              <a:rPr lang="en-GB"/>
              <a:pPr>
                <a:defRPr/>
              </a:pPr>
              <a:t>‹#›</a:t>
            </a:fld>
            <a:endParaRPr lang="en-GB"/>
          </a:p>
        </p:txBody>
      </p:sp>
    </p:spTree>
    <p:extLst>
      <p:ext uri="{BB962C8B-B14F-4D97-AF65-F5344CB8AC3E}">
        <p14:creationId xmlns:p14="http://schemas.microsoft.com/office/powerpoint/2010/main" val="40031929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3F30DF4-37D8-4AC8-9A1C-0C46CA8B174E}" type="slidenum">
              <a:rPr lang="en-GB"/>
              <a:pPr>
                <a:defRPr/>
              </a:pPr>
              <a:t>‹#›</a:t>
            </a:fld>
            <a:endParaRPr lang="en-GB"/>
          </a:p>
        </p:txBody>
      </p:sp>
    </p:spTree>
    <p:extLst>
      <p:ext uri="{BB962C8B-B14F-4D97-AF65-F5344CB8AC3E}">
        <p14:creationId xmlns:p14="http://schemas.microsoft.com/office/powerpoint/2010/main" val="2264996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8FDAEB7-483F-4B68-952D-E20BF35532B9}" type="slidenum">
              <a:rPr lang="en-GB"/>
              <a:pPr>
                <a:defRPr/>
              </a:pPr>
              <a:t>‹#›</a:t>
            </a:fld>
            <a:endParaRPr lang="en-GB"/>
          </a:p>
        </p:txBody>
      </p:sp>
    </p:spTree>
    <p:extLst>
      <p:ext uri="{BB962C8B-B14F-4D97-AF65-F5344CB8AC3E}">
        <p14:creationId xmlns:p14="http://schemas.microsoft.com/office/powerpoint/2010/main" val="42889580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044A773-5EFB-4FD2-B4A1-E511ECA519E9}" type="slidenum">
              <a:rPr lang="en-GB"/>
              <a:pPr>
                <a:defRPr/>
              </a:pPr>
              <a:t>‹#›</a:t>
            </a:fld>
            <a:endParaRPr lang="en-GB"/>
          </a:p>
        </p:txBody>
      </p:sp>
    </p:spTree>
    <p:extLst>
      <p:ext uri="{BB962C8B-B14F-4D97-AF65-F5344CB8AC3E}">
        <p14:creationId xmlns:p14="http://schemas.microsoft.com/office/powerpoint/2010/main" val="37294330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4BDD1B-92C5-4BCF-A430-3B4A4EA6D53F}" type="slidenum">
              <a:rPr lang="en-GB"/>
              <a:pPr>
                <a:defRPr/>
              </a:pPr>
              <a:t>‹#›</a:t>
            </a:fld>
            <a:endParaRPr lang="en-GB"/>
          </a:p>
        </p:txBody>
      </p:sp>
    </p:spTree>
    <p:extLst>
      <p:ext uri="{BB962C8B-B14F-4D97-AF65-F5344CB8AC3E}">
        <p14:creationId xmlns:p14="http://schemas.microsoft.com/office/powerpoint/2010/main" val="30797791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2AA5581-7A29-458C-A0EB-11C8BB295E3E}" type="slidenum">
              <a:rPr lang="en-GB"/>
              <a:pPr>
                <a:defRPr/>
              </a:pPr>
              <a:t>‹#›</a:t>
            </a:fld>
            <a:endParaRPr lang="en-GB"/>
          </a:p>
        </p:txBody>
      </p:sp>
    </p:spTree>
    <p:extLst>
      <p:ext uri="{BB962C8B-B14F-4D97-AF65-F5344CB8AC3E}">
        <p14:creationId xmlns:p14="http://schemas.microsoft.com/office/powerpoint/2010/main" val="9409110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39A851B-14C3-4E40-B56F-E5D1F5CABA6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7.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34.jpeg"/><Relationship Id="rId4" Type="http://schemas.openxmlformats.org/officeDocument/2006/relationships/image" Target="../media/image8.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7.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39.jpeg"/><Relationship Id="rId5" Type="http://schemas.openxmlformats.org/officeDocument/2006/relationships/image" Target="../media/image9.jpeg"/><Relationship Id="rId10" Type="http://schemas.openxmlformats.org/officeDocument/2006/relationships/image" Target="../media/image38.jpeg"/><Relationship Id="rId4" Type="http://schemas.openxmlformats.org/officeDocument/2006/relationships/image" Target="../media/image8.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44.jpeg"/><Relationship Id="rId4" Type="http://schemas.openxmlformats.org/officeDocument/2006/relationships/image" Target="../media/image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20.jpeg"/><Relationship Id="rId5" Type="http://schemas.openxmlformats.org/officeDocument/2006/relationships/image" Target="../media/image9.jpeg"/><Relationship Id="rId10" Type="http://schemas.openxmlformats.org/officeDocument/2006/relationships/image" Target="../media/image19.jpeg"/><Relationship Id="rId4" Type="http://schemas.openxmlformats.org/officeDocument/2006/relationships/image" Target="../media/image8.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700338" y="2133600"/>
            <a:ext cx="6264275" cy="1470025"/>
          </a:xfrm>
        </p:spPr>
        <p:txBody>
          <a:bodyPr/>
          <a:lstStyle/>
          <a:p>
            <a:pPr eaLnBrk="1" hangingPunct="1"/>
            <a:r>
              <a:rPr lang="en-GB" altLang="en-US" sz="3600" b="1" smtClean="0">
                <a:latin typeface="Comic Sans MS" pitchFamily="66" charset="0"/>
              </a:rPr>
              <a:t>Gweithgaredd Canfod Barn</a:t>
            </a:r>
            <a:r>
              <a:rPr lang="en-GB" altLang="en-US" b="1" smtClean="0">
                <a:latin typeface="Comic Sans MS" pitchFamily="66" charset="0"/>
              </a:rPr>
              <a:t>  </a:t>
            </a:r>
            <a:br>
              <a:rPr lang="en-GB" altLang="en-US" b="1" smtClean="0">
                <a:latin typeface="Comic Sans MS" pitchFamily="66" charset="0"/>
              </a:rPr>
            </a:br>
            <a:r>
              <a:rPr lang="en-GB" altLang="en-US" sz="2800" b="1" smtClean="0">
                <a:latin typeface="Comic Sans MS" pitchFamily="66" charset="0"/>
              </a:rPr>
              <a:t>(fersiwn llawn) </a:t>
            </a:r>
          </a:p>
        </p:txBody>
      </p:sp>
      <p:sp>
        <p:nvSpPr>
          <p:cNvPr id="2051" name="Subtitle 2"/>
          <p:cNvSpPr>
            <a:spLocks noGrp="1"/>
          </p:cNvSpPr>
          <p:nvPr>
            <p:ph type="subTitle" idx="4294967295"/>
          </p:nvPr>
        </p:nvSpPr>
        <p:spPr>
          <a:xfrm>
            <a:off x="3419475" y="3860800"/>
            <a:ext cx="4352925" cy="1752600"/>
          </a:xfrm>
        </p:spPr>
        <p:txBody>
          <a:bodyPr/>
          <a:lstStyle/>
          <a:p>
            <a:pPr marL="0" indent="0" algn="ctr" eaLnBrk="1" hangingPunct="1">
              <a:buFontTx/>
              <a:buNone/>
            </a:pPr>
            <a:r>
              <a:rPr lang="en-GB" altLang="en-US" sz="3600" smtClean="0">
                <a:solidFill>
                  <a:srgbClr val="898989"/>
                </a:solidFill>
                <a:latin typeface="Comic Sans MS" pitchFamily="66" charset="0"/>
              </a:rPr>
              <a:t>RhGCYCG</a:t>
            </a:r>
          </a:p>
          <a:p>
            <a:pPr marL="0" indent="0" algn="ctr" eaLnBrk="1" hangingPunct="1">
              <a:buFontTx/>
              <a:buNone/>
            </a:pPr>
            <a:r>
              <a:rPr lang="en-GB" altLang="en-US" sz="3600" smtClean="0">
                <a:solidFill>
                  <a:srgbClr val="898989"/>
                </a:solidFill>
                <a:latin typeface="Comic Sans MS" pitchFamily="66" charset="0"/>
              </a:rPr>
              <a:t>Camdrin Sylweddau</a:t>
            </a:r>
          </a:p>
        </p:txBody>
      </p:sp>
      <p:pic>
        <p:nvPicPr>
          <p:cNvPr id="4" name="Picture 3" descr="pill.jpg"/>
          <p:cNvPicPr>
            <a:picLocks noChangeAspect="1"/>
          </p:cNvPicPr>
          <p:nvPr/>
        </p:nvPicPr>
        <p:blipFill>
          <a:blip r:embed="rId3" cstate="print"/>
          <a:stretch>
            <a:fillRect/>
          </a:stretch>
        </p:blipFill>
        <p:spPr>
          <a:xfrm>
            <a:off x="0" y="4869160"/>
            <a:ext cx="2559070" cy="1916832"/>
          </a:xfrm>
          <a:prstGeom prst="rect">
            <a:avLst/>
          </a:prstGeom>
          <a:ln>
            <a:noFill/>
          </a:ln>
          <a:effectLst>
            <a:softEdge rad="112500"/>
          </a:effectLst>
        </p:spPr>
      </p:pic>
      <p:pic>
        <p:nvPicPr>
          <p:cNvPr id="5" name="Picture 4" descr="alcopop_wideweb__470x3070.jpg"/>
          <p:cNvPicPr>
            <a:picLocks noChangeAspect="1"/>
          </p:cNvPicPr>
          <p:nvPr/>
        </p:nvPicPr>
        <p:blipFill>
          <a:blip r:embed="rId4" cstate="print"/>
          <a:stretch>
            <a:fillRect/>
          </a:stretch>
        </p:blipFill>
        <p:spPr>
          <a:xfrm>
            <a:off x="0" y="1484784"/>
            <a:ext cx="2555775" cy="1669411"/>
          </a:xfrm>
          <a:prstGeom prst="rect">
            <a:avLst/>
          </a:prstGeom>
          <a:ln>
            <a:noFill/>
          </a:ln>
          <a:effectLst>
            <a:softEdge rad="112500"/>
          </a:effectLst>
        </p:spPr>
      </p:pic>
      <p:pic>
        <p:nvPicPr>
          <p:cNvPr id="6" name="Picture 5" descr="drug_deal430x300.jpg"/>
          <p:cNvPicPr>
            <a:picLocks noChangeAspect="1"/>
          </p:cNvPicPr>
          <p:nvPr/>
        </p:nvPicPr>
        <p:blipFill>
          <a:blip r:embed="rId5" cstate="print"/>
          <a:stretch>
            <a:fillRect/>
          </a:stretch>
        </p:blipFill>
        <p:spPr>
          <a:xfrm>
            <a:off x="0" y="3140968"/>
            <a:ext cx="2555776" cy="1783100"/>
          </a:xfrm>
          <a:prstGeom prst="rect">
            <a:avLst/>
          </a:prstGeom>
          <a:ln>
            <a:noFill/>
          </a:ln>
          <a:effectLst>
            <a:softEdge rad="112500"/>
          </a:effectLst>
        </p:spPr>
      </p:pic>
      <p:pic>
        <p:nvPicPr>
          <p:cNvPr id="7" name="Picture 6" descr="Cannabis-682_718286a.jpg"/>
          <p:cNvPicPr>
            <a:picLocks noChangeAspect="1"/>
          </p:cNvPicPr>
          <p:nvPr/>
        </p:nvPicPr>
        <p:blipFill>
          <a:blip r:embed="rId6" cstate="print"/>
          <a:stretch>
            <a:fillRect/>
          </a:stretch>
        </p:blipFill>
        <p:spPr>
          <a:xfrm>
            <a:off x="0" y="-1"/>
            <a:ext cx="2555776" cy="1498989"/>
          </a:xfrm>
          <a:prstGeom prst="rect">
            <a:avLst/>
          </a:prstGeom>
          <a:ln>
            <a:noFill/>
          </a:ln>
          <a:effectLst>
            <a:softEdge rad="112500"/>
          </a:effectLst>
        </p:spPr>
      </p:pic>
      <p:pic>
        <p:nvPicPr>
          <p:cNvPr id="2056" name="Picture 8" descr="Welsh_Assembly_Governmen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5013325"/>
            <a:ext cx="1638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60350"/>
            <a:ext cx="1373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1271" name="Text Box 7"/>
          <p:cNvSpPr txBox="1">
            <a:spLocks noChangeArrowheads="1"/>
          </p:cNvSpPr>
          <p:nvPr/>
        </p:nvSpPr>
        <p:spPr bwMode="auto">
          <a:xfrm>
            <a:off x="179388" y="188913"/>
            <a:ext cx="8785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b="1">
                <a:latin typeface="Comic Sans MS" pitchFamily="66" charset="0"/>
              </a:rPr>
              <a:t>Mae cyffuriau yn anghenraid i helpu pobl i ymdopi â heriau bywyd</a:t>
            </a:r>
            <a:r>
              <a:rPr lang="en-GB" altLang="en-US" sz="1800"/>
              <a:t> </a:t>
            </a:r>
            <a:r>
              <a:rPr lang="en-GB" altLang="en-US">
                <a:latin typeface="Comic Sans MS" pitchFamily="66" charset="0"/>
              </a:rPr>
              <a:t> </a:t>
            </a:r>
          </a:p>
        </p:txBody>
      </p:sp>
      <p:pic>
        <p:nvPicPr>
          <p:cNvPr id="11272" name="Picture 10" descr="drugsfotoverklei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1341438"/>
            <a:ext cx="3348038"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descr="th?id=I5007734853927617&amp;pi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1844675"/>
            <a:ext cx="2343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descr="th?id=I4589400772510612&amp;pid=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96761">
            <a:off x="5580063" y="3284538"/>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6" descr="th?id=I4773903963849539&amp;pid=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30630">
            <a:off x="6372225" y="1412875"/>
            <a:ext cx="25590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2295" name="Text Box 7"/>
          <p:cNvSpPr txBox="1">
            <a:spLocks noChangeArrowheads="1"/>
          </p:cNvSpPr>
          <p:nvPr/>
        </p:nvSpPr>
        <p:spPr bwMode="auto">
          <a:xfrm>
            <a:off x="250825" y="0"/>
            <a:ext cx="87137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b="1">
                <a:latin typeface="Comic Sans MS" pitchFamily="66" charset="0"/>
              </a:rPr>
              <a:t>Mae’n hawl dynol yr unigolyn i benderfynu beth i’w roi yn ei gorff/ei chorff </a:t>
            </a:r>
          </a:p>
        </p:txBody>
      </p:sp>
      <p:pic>
        <p:nvPicPr>
          <p:cNvPr id="12296" name="Picture 13" descr="teen-drinking-548x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41211">
            <a:off x="179388" y="1341438"/>
            <a:ext cx="3241675" cy="1531937"/>
          </a:xfrm>
          <a:prstGeom prst="rect">
            <a:avLst/>
          </a:prstGeom>
          <a:solidFill>
            <a:schemeClr val="accent1"/>
          </a:solidFill>
          <a:ln w="57150">
            <a:solidFill>
              <a:srgbClr val="FD7459"/>
            </a:solidFill>
            <a:miter lim="800000"/>
            <a:headEnd/>
            <a:tailEnd/>
          </a:ln>
        </p:spPr>
      </p:pic>
      <p:pic>
        <p:nvPicPr>
          <p:cNvPr id="12297" name="Picture 15" descr="Binge-drinking-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8340">
            <a:off x="250825" y="2708275"/>
            <a:ext cx="3054350" cy="1831975"/>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2298" name="Picture 17" descr="paramedics_sto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3500438"/>
            <a:ext cx="1428750" cy="1714500"/>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19" descr="IMG_00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2997200"/>
            <a:ext cx="3095625" cy="2106613"/>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2300" name="Picture 23" descr="alcopop-420-420x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79800">
            <a:off x="5580063" y="1125538"/>
            <a:ext cx="3311525" cy="2089150"/>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25" descr="th?id=I4706545993580812&amp;pid=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70809">
            <a:off x="6516688" y="3284538"/>
            <a:ext cx="2354262" cy="1624012"/>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3319" name="Text Box 7"/>
          <p:cNvSpPr txBox="1">
            <a:spLocks noChangeArrowheads="1"/>
          </p:cNvSpPr>
          <p:nvPr/>
        </p:nvSpPr>
        <p:spPr bwMode="auto">
          <a:xfrm>
            <a:off x="179388" y="188913"/>
            <a:ext cx="87852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2800" b="1">
                <a:latin typeface="Comic Sans MS" pitchFamily="66" charset="0"/>
              </a:rPr>
              <a:t>Er mwyn atal troseddau rhyw posibl rhag digwydd ni ddylai pobl ifanc gymysgu alcohol gyda mynd ar ddêt</a:t>
            </a:r>
            <a:r>
              <a:rPr lang="en-GB" altLang="en-US" b="1">
                <a:latin typeface="Comic Sans MS" pitchFamily="66" charset="0"/>
              </a:rPr>
              <a:t>  </a:t>
            </a:r>
          </a:p>
        </p:txBody>
      </p:sp>
      <p:pic>
        <p:nvPicPr>
          <p:cNvPr id="13320" name="Picture 8" descr="couple silhouet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1628775"/>
            <a:ext cx="30241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teens-drinking-alcoh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73780">
            <a:off x="5867400" y="1412875"/>
            <a:ext cx="279558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th?id=I4802392486577473&amp;pid=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19891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4" descr="Teenagers-drinking-alcoho-0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02911">
            <a:off x="5867400" y="3141663"/>
            <a:ext cx="28400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8731" y="523753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4343" name="Picture 11"/>
          <p:cNvPicPr>
            <a:picLocks noChangeAspect="1" noChangeArrowheads="1"/>
          </p:cNvPicPr>
          <p:nvPr/>
        </p:nvPicPr>
        <p:blipFill>
          <a:blip r:embed="rId7">
            <a:extLst>
              <a:ext uri="{28A0092B-C50C-407E-A947-70E740481C1C}">
                <a14:useLocalDpi xmlns:a14="http://schemas.microsoft.com/office/drawing/2010/main" val="0"/>
              </a:ext>
            </a:extLst>
          </a:blip>
          <a:srcRect t="22235"/>
          <a:stretch>
            <a:fillRect/>
          </a:stretch>
        </p:blipFill>
        <p:spPr bwMode="auto">
          <a:xfrm>
            <a:off x="684213" y="1052513"/>
            <a:ext cx="799147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2"/>
          <p:cNvSpPr>
            <a:spLocks noChangeArrowheads="1"/>
          </p:cNvSpPr>
          <p:nvPr/>
        </p:nvSpPr>
        <p:spPr bwMode="auto">
          <a:xfrm>
            <a:off x="2987675" y="260350"/>
            <a:ext cx="863600" cy="144463"/>
          </a:xfrm>
          <a:prstGeom prst="rect">
            <a:avLst/>
          </a:prstGeom>
          <a:solidFill>
            <a:schemeClr val="tx1"/>
          </a:solidFill>
          <a:ln w="9525">
            <a:solidFill>
              <a:schemeClr val="tx1"/>
            </a:solidFill>
            <a:miter lim="800000"/>
            <a:headEnd/>
            <a:tailEnd/>
          </a:ln>
        </p:spPr>
        <p:txBody>
          <a:bodyPr wrap="none" anchor="ctr"/>
          <a:lstStyle/>
          <a:p>
            <a:pPr algn="ctr"/>
            <a:endParaRPr lang="en-US" altLang="en-US">
              <a:cs typeface="Arial" charset="0"/>
            </a:endParaRPr>
          </a:p>
        </p:txBody>
      </p:sp>
      <p:sp>
        <p:nvSpPr>
          <p:cNvPr id="14345" name="Rectangle 13"/>
          <p:cNvSpPr>
            <a:spLocks noChangeArrowheads="1"/>
          </p:cNvSpPr>
          <p:nvPr/>
        </p:nvSpPr>
        <p:spPr bwMode="auto">
          <a:xfrm>
            <a:off x="2339975" y="3141663"/>
            <a:ext cx="719138" cy="71437"/>
          </a:xfrm>
          <a:prstGeom prst="rect">
            <a:avLst/>
          </a:prstGeom>
          <a:solidFill>
            <a:schemeClr val="tx1"/>
          </a:solidFill>
          <a:ln w="9525">
            <a:solidFill>
              <a:schemeClr val="tx1"/>
            </a:solidFill>
            <a:miter lim="800000"/>
            <a:headEnd/>
            <a:tailEnd/>
          </a:ln>
        </p:spPr>
        <p:txBody>
          <a:bodyPr wrap="none" anchor="ctr"/>
          <a:lstStyle/>
          <a:p>
            <a:pPr algn="ctr"/>
            <a:endParaRPr lang="en-US" altLang="en-US">
              <a:cs typeface="Arial" charset="0"/>
            </a:endParaRPr>
          </a:p>
        </p:txBody>
      </p:sp>
      <p:sp>
        <p:nvSpPr>
          <p:cNvPr id="14346" name="Text Box 10"/>
          <p:cNvSpPr txBox="1">
            <a:spLocks noChangeArrowheads="1"/>
          </p:cNvSpPr>
          <p:nvPr/>
        </p:nvSpPr>
        <p:spPr bwMode="auto">
          <a:xfrm>
            <a:off x="684213" y="0"/>
            <a:ext cx="7991475" cy="1071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lnSpc>
                <a:spcPct val="50000"/>
              </a:lnSpc>
              <a:spcBef>
                <a:spcPct val="50000"/>
              </a:spcBef>
            </a:pPr>
            <a:endParaRPr lang="en-GB" altLang="en-US" sz="800" b="1">
              <a:solidFill>
                <a:schemeClr val="bg1"/>
              </a:solidFill>
              <a:latin typeface="Comic Sans MS" pitchFamily="66" charset="0"/>
            </a:endParaRPr>
          </a:p>
          <a:p>
            <a:pPr algn="ctr">
              <a:lnSpc>
                <a:spcPct val="50000"/>
              </a:lnSpc>
              <a:spcBef>
                <a:spcPct val="50000"/>
              </a:spcBef>
            </a:pPr>
            <a:r>
              <a:rPr lang="en-GB" altLang="en-US" sz="2800" b="1">
                <a:solidFill>
                  <a:schemeClr val="bg1"/>
                </a:solidFill>
                <a:latin typeface="Comic Sans MS" pitchFamily="66" charset="0"/>
              </a:rPr>
              <a:t>Dylai rhieni fonitro’r gwefannau y mae eu </a:t>
            </a:r>
          </a:p>
          <a:p>
            <a:pPr algn="ctr">
              <a:lnSpc>
                <a:spcPct val="50000"/>
              </a:lnSpc>
              <a:spcBef>
                <a:spcPct val="50000"/>
              </a:spcBef>
            </a:pPr>
            <a:r>
              <a:rPr lang="en-GB" altLang="en-US" sz="2800" b="1">
                <a:solidFill>
                  <a:schemeClr val="bg1"/>
                </a:solidFill>
                <a:latin typeface="Comic Sans MS" pitchFamily="66" charset="0"/>
              </a:rPr>
              <a:t>plant yn ymweld â hwy ar y rhyngrwyd</a:t>
            </a:r>
            <a:r>
              <a:rPr lang="en-GB" altLang="en-US">
                <a:solidFill>
                  <a:schemeClr val="bg1"/>
                </a:solidFill>
                <a:latin typeface="Comic Sans MS" pitchFamily="66" charset="0"/>
              </a:rPr>
              <a:t> </a:t>
            </a:r>
            <a:r>
              <a:rPr lang="en-GB" altLang="en-US" sz="2800" b="1">
                <a:solidFill>
                  <a:schemeClr val="bg1"/>
                </a:solidFill>
                <a:latin typeface="Comic Sans MS" pitchFamily="66" charset="0"/>
              </a:rPr>
              <a:t> </a:t>
            </a:r>
            <a:endParaRPr lang="en-GB" altLang="en-US" sz="280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Title 1"/>
          <p:cNvSpPr>
            <a:spLocks noGrp="1"/>
          </p:cNvSpPr>
          <p:nvPr>
            <p:ph type="title" idx="4294967295"/>
          </p:nvPr>
        </p:nvSpPr>
        <p:spPr>
          <a:xfrm>
            <a:off x="468313" y="0"/>
            <a:ext cx="8229600" cy="1282700"/>
          </a:xfrm>
        </p:spPr>
        <p:txBody>
          <a:bodyPr/>
          <a:lstStyle/>
          <a:p>
            <a:pPr eaLnBrk="1" hangingPunct="1"/>
            <a:r>
              <a:rPr lang="en-GB" altLang="en-US" smtClean="0">
                <a:latin typeface="Comic Sans MS" pitchFamily="66" charset="0"/>
              </a:rPr>
              <a:t>Gweithgaredd Canfod Barn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3080" name="Picture 13" descr="academic,business,notebooks,supplies,offices,pencils,schools,steno pads,writing,stationeries,spiral bin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1052513"/>
            <a:ext cx="40306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4"/>
          <p:cNvSpPr txBox="1">
            <a:spLocks noChangeArrowheads="1"/>
          </p:cNvSpPr>
          <p:nvPr/>
        </p:nvSpPr>
        <p:spPr bwMode="auto">
          <a:xfrm rot="1494867">
            <a:off x="5076825" y="1844675"/>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2000" b="1">
                <a:latin typeface="Comic Sans MS" pitchFamily="66" charset="0"/>
                <a:cs typeface="Arial" charset="0"/>
              </a:rPr>
              <a:t>cytuno</a:t>
            </a:r>
          </a:p>
        </p:txBody>
      </p:sp>
      <p:sp>
        <p:nvSpPr>
          <p:cNvPr id="3082" name="Text Box 15"/>
          <p:cNvSpPr txBox="1">
            <a:spLocks noChangeArrowheads="1"/>
          </p:cNvSpPr>
          <p:nvPr/>
        </p:nvSpPr>
        <p:spPr bwMode="auto">
          <a:xfrm rot="1879722">
            <a:off x="4787900" y="2205038"/>
            <a:ext cx="1296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1800" b="1">
                <a:latin typeface="Comic Sans MS" pitchFamily="66" charset="0"/>
                <a:cs typeface="Arial" charset="0"/>
              </a:rPr>
              <a:t>anghytuno</a:t>
            </a:r>
          </a:p>
        </p:txBody>
      </p:sp>
      <p:sp>
        <p:nvSpPr>
          <p:cNvPr id="3083" name="Rectangle 16"/>
          <p:cNvSpPr>
            <a:spLocks noChangeArrowheads="1"/>
          </p:cNvSpPr>
          <p:nvPr/>
        </p:nvSpPr>
        <p:spPr bwMode="auto">
          <a:xfrm rot="1870242">
            <a:off x="6011863" y="22050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
        <p:nvSpPr>
          <p:cNvPr id="3084" name="Rectangle 19"/>
          <p:cNvSpPr>
            <a:spLocks noChangeArrowheads="1"/>
          </p:cNvSpPr>
          <p:nvPr/>
        </p:nvSpPr>
        <p:spPr bwMode="auto">
          <a:xfrm rot="1870242">
            <a:off x="5867400" y="26368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4103" name="Picture 8" descr="cropped-cov_psychedelic-head_final4-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AutoShape 11"/>
          <p:cNvSpPr>
            <a:spLocks noChangeArrowheads="1"/>
          </p:cNvSpPr>
          <p:nvPr/>
        </p:nvSpPr>
        <p:spPr bwMode="auto">
          <a:xfrm>
            <a:off x="250825" y="2133600"/>
            <a:ext cx="3240088"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risgiau iechyd</a:t>
            </a:r>
          </a:p>
        </p:txBody>
      </p:sp>
      <p:sp>
        <p:nvSpPr>
          <p:cNvPr id="4105" name="AutoShape 12"/>
          <p:cNvSpPr>
            <a:spLocks noChangeArrowheads="1"/>
          </p:cNvSpPr>
          <p:nvPr/>
        </p:nvSpPr>
        <p:spPr bwMode="auto">
          <a:xfrm>
            <a:off x="0" y="3141663"/>
            <a:ext cx="4787900"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risgiau cymdeithasol</a:t>
            </a:r>
          </a:p>
        </p:txBody>
      </p:sp>
      <p:sp>
        <p:nvSpPr>
          <p:cNvPr id="4106" name="AutoShape 13"/>
          <p:cNvSpPr>
            <a:spLocks noChangeArrowheads="1"/>
          </p:cNvSpPr>
          <p:nvPr/>
        </p:nvSpPr>
        <p:spPr bwMode="auto">
          <a:xfrm>
            <a:off x="4859338" y="3141663"/>
            <a:ext cx="4140200"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risgiau diogelwch</a:t>
            </a:r>
          </a:p>
        </p:txBody>
      </p:sp>
      <p:sp>
        <p:nvSpPr>
          <p:cNvPr id="4107" name="AutoShape 14"/>
          <p:cNvSpPr>
            <a:spLocks noChangeArrowheads="1"/>
          </p:cNvSpPr>
          <p:nvPr/>
        </p:nvSpPr>
        <p:spPr bwMode="auto">
          <a:xfrm>
            <a:off x="250825" y="4005263"/>
            <a:ext cx="4176713" cy="108108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torri cyfreithiau</a:t>
            </a:r>
          </a:p>
        </p:txBody>
      </p:sp>
      <p:sp>
        <p:nvSpPr>
          <p:cNvPr id="4108" name="AutoShape 15"/>
          <p:cNvSpPr>
            <a:spLocks noChangeArrowheads="1"/>
          </p:cNvSpPr>
          <p:nvPr/>
        </p:nvSpPr>
        <p:spPr bwMode="auto">
          <a:xfrm>
            <a:off x="4500563" y="4149725"/>
            <a:ext cx="4464050"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effaith ar eraill</a:t>
            </a:r>
          </a:p>
        </p:txBody>
      </p:sp>
      <p:sp>
        <p:nvSpPr>
          <p:cNvPr id="4109" name="AutoShape 16"/>
          <p:cNvSpPr>
            <a:spLocks noChangeArrowheads="1"/>
          </p:cNvSpPr>
          <p:nvPr/>
        </p:nvSpPr>
        <p:spPr bwMode="auto">
          <a:xfrm>
            <a:off x="3995738" y="2060575"/>
            <a:ext cx="4968875" cy="8636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effaith ar gymuned</a:t>
            </a:r>
          </a:p>
        </p:txBody>
      </p:sp>
      <p:sp>
        <p:nvSpPr>
          <p:cNvPr id="4110" name="Text Box 17"/>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2800" b="1">
                <a:solidFill>
                  <a:schemeClr val="bg1"/>
                </a:solidFill>
                <a:latin typeface="Comic Sans MS" pitchFamily="66" charset="0"/>
                <a:cs typeface="Arial" charset="0"/>
              </a:rPr>
              <a:t>Mae Sylweddau Seicoweithredol Newydd yn </a:t>
            </a:r>
            <a:br>
              <a:rPr lang="en-GB" altLang="en-US" sz="2800" b="1">
                <a:solidFill>
                  <a:schemeClr val="bg1"/>
                </a:solidFill>
                <a:latin typeface="Comic Sans MS" pitchFamily="66" charset="0"/>
                <a:cs typeface="Arial" charset="0"/>
              </a:rPr>
            </a:br>
            <a:r>
              <a:rPr lang="en-GB" altLang="en-US" sz="2800" b="1">
                <a:solidFill>
                  <a:schemeClr val="bg1"/>
                </a:solidFill>
                <a:latin typeface="Comic Sans MS" pitchFamily="66" charset="0"/>
                <a:cs typeface="Arial" charset="0"/>
              </a:rPr>
              <a:t>fath o gymryd cyffuriau sy’n fwy derbyniol yn gymdeithasol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127" name="Picture 9" descr="solphade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773238"/>
            <a:ext cx="273526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order-co-codamol-30-500mg-online-free-prescription-included-as-well-as-free-shipping-4e0ceed52763338bb9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775" y="1268413"/>
            <a:ext cx="34512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nurofen_1872371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08881">
            <a:off x="3093244" y="2191544"/>
            <a:ext cx="27352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4"/>
          <p:cNvSpPr txBox="1">
            <a:spLocks noChangeArrowheads="1"/>
          </p:cNvSpPr>
          <p:nvPr/>
        </p:nvSpPr>
        <p:spPr bwMode="auto">
          <a:xfrm>
            <a:off x="250825" y="188913"/>
            <a:ext cx="849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a:latin typeface="Comic Sans MS" pitchFamily="66" charset="0"/>
                <a:cs typeface="Arial" charset="0"/>
              </a:rPr>
              <a:t>Mae ffws diangen ynglŷn â’r gofal sydd ei angen pan yn defnyddio poenladdwyr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6151" name="Picture 9" descr="Cocaethylene-3D-bal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938" y="549275"/>
            <a:ext cx="31670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coca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836613"/>
            <a:ext cx="22367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3"/>
          <p:cNvSpPr txBox="1">
            <a:spLocks noChangeArrowheads="1"/>
          </p:cNvSpPr>
          <p:nvPr/>
        </p:nvSpPr>
        <p:spPr bwMode="auto">
          <a:xfrm>
            <a:off x="2411413" y="771525"/>
            <a:ext cx="7921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8800" b="1">
                <a:cs typeface="Arial" charset="0"/>
              </a:rPr>
              <a:t>+</a:t>
            </a:r>
          </a:p>
        </p:txBody>
      </p:sp>
      <p:pic>
        <p:nvPicPr>
          <p:cNvPr id="6154" name="Picture 15" descr="drinking_alcohol_1366916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908050"/>
            <a:ext cx="2262188" cy="14160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6"/>
          <p:cNvSpPr txBox="1">
            <a:spLocks noChangeArrowheads="1"/>
          </p:cNvSpPr>
          <p:nvPr/>
        </p:nvSpPr>
        <p:spPr bwMode="auto">
          <a:xfrm>
            <a:off x="5435600" y="771525"/>
            <a:ext cx="7921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8800" b="1">
                <a:cs typeface="Arial" charset="0"/>
              </a:rPr>
              <a:t>=</a:t>
            </a:r>
          </a:p>
        </p:txBody>
      </p:sp>
      <p:sp>
        <p:nvSpPr>
          <p:cNvPr id="6156" name="Text Box 17"/>
          <p:cNvSpPr txBox="1">
            <a:spLocks noChangeArrowheads="1"/>
          </p:cNvSpPr>
          <p:nvPr/>
        </p:nvSpPr>
        <p:spPr bwMode="auto">
          <a:xfrm>
            <a:off x="5651500" y="21336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2400" b="1">
                <a:latin typeface="Comic Sans MS" pitchFamily="66" charset="0"/>
                <a:cs typeface="Arial" charset="0"/>
              </a:rPr>
              <a:t>Cocaethylene</a:t>
            </a:r>
            <a:r>
              <a:rPr lang="en-GB" altLang="en-US" sz="1800">
                <a:cs typeface="Arial" charset="0"/>
              </a:rPr>
              <a:t> </a:t>
            </a:r>
          </a:p>
        </p:txBody>
      </p:sp>
      <p:pic>
        <p:nvPicPr>
          <p:cNvPr id="6157" name="Picture 21" descr="4e6ba93fd54486182e42445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825" y="3429000"/>
            <a:ext cx="1727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2" descr="buy-benzo-fury-pellets-72-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4075" y="32845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3" descr="greenbe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429000"/>
            <a:ext cx="11001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24"/>
          <p:cNvSpPr txBox="1">
            <a:spLocks noChangeArrowheads="1"/>
          </p:cNvSpPr>
          <p:nvPr/>
        </p:nvSpPr>
        <p:spPr bwMode="auto">
          <a:xfrm>
            <a:off x="179388" y="4797425"/>
            <a:ext cx="2195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1800">
                <a:latin typeface="Comic Sans MS" pitchFamily="66" charset="0"/>
                <a:cs typeface="Arial" charset="0"/>
              </a:rPr>
              <a:t>Bromo- Dragonfly</a:t>
            </a:r>
          </a:p>
        </p:txBody>
      </p:sp>
      <p:pic>
        <p:nvPicPr>
          <p:cNvPr id="6161" name="Picture 26" descr="festivals-urged-to-tackle-legal-high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2636838"/>
            <a:ext cx="32940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107950" y="0"/>
            <a:ext cx="9036050" cy="549275"/>
          </a:xfrm>
          <a:prstGeom prst="rect">
            <a:avLst/>
          </a:prstGeom>
          <a:solidFill>
            <a:srgbClr val="D2F81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3000">
                <a:latin typeface="Comic Sans MS" pitchFamily="66" charset="0"/>
                <a:cs typeface="Arial" charset="0"/>
              </a:rPr>
              <a:t>Mae G</a:t>
            </a:r>
            <a:r>
              <a:rPr lang="en-US" altLang="en-US" sz="3000">
                <a:latin typeface="Comic Sans MS" pitchFamily="66" charset="0"/>
                <a:cs typeface="Arial" charset="0"/>
              </a:rPr>
              <a:t>w</a:t>
            </a:r>
            <a:r>
              <a:rPr lang="en-GB" altLang="en-US" sz="3000">
                <a:latin typeface="Comic Sans MS" pitchFamily="66" charset="0"/>
                <a:cs typeface="Arial" charset="0"/>
              </a:rPr>
              <a:t>yliau yn gyfle i gael anterth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1" name="Title 1"/>
          <p:cNvSpPr>
            <a:spLocks noGrp="1"/>
          </p:cNvSpPr>
          <p:nvPr>
            <p:ph type="title" idx="4294967295"/>
          </p:nvPr>
        </p:nvSpPr>
        <p:spPr>
          <a:xfrm>
            <a:off x="0" y="260350"/>
            <a:ext cx="9144000" cy="1143000"/>
          </a:xfrm>
        </p:spPr>
        <p:txBody>
          <a:bodyPr/>
          <a:lstStyle/>
          <a:p>
            <a:pPr eaLnBrk="1" hangingPunct="1"/>
            <a:r>
              <a:rPr lang="en-GB" altLang="en-US" sz="4000" smtClean="0">
                <a:latin typeface="Comic Sans MS" pitchFamily="66" charset="0"/>
              </a:rPr>
              <a:t>Dim ond ychydig o hwyl yw mewnanadlu Ocsid Nitraidd (nwy chwerthin)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7176" name="Picture 9" descr="BITTERCO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773238"/>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best-whip-cream-chargers-24-8gm--95-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5573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nitrousoxide_200x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2565400"/>
            <a:ext cx="2303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5" name="Title 1"/>
          <p:cNvSpPr>
            <a:spLocks noGrp="1"/>
          </p:cNvSpPr>
          <p:nvPr>
            <p:ph type="title" idx="4294967295"/>
          </p:nvPr>
        </p:nvSpPr>
        <p:spPr>
          <a:xfrm>
            <a:off x="0" y="-171450"/>
            <a:ext cx="9144000" cy="1916113"/>
          </a:xfrm>
        </p:spPr>
        <p:txBody>
          <a:bodyPr/>
          <a:lstStyle/>
          <a:p>
            <a:pPr eaLnBrk="1" hangingPunct="1"/>
            <a:r>
              <a:rPr lang="en-GB" altLang="en-US" sz="3200" smtClean="0">
                <a:latin typeface="Comic Sans MS" pitchFamily="66" charset="0"/>
              </a:rPr>
              <a:t>Byddai’n well i bobl ifanc ddefnyddio alcohol yn hytrach na chymryd cyffuriau anghyfreithlon</a:t>
            </a:r>
            <a:r>
              <a:rPr lang="en-GB" altLang="en-US" sz="3600" smtClean="0">
                <a:latin typeface="Comic Sans MS" pitchFamily="66" charset="0"/>
              </a:rPr>
              <a:t> </a:t>
            </a:r>
            <a:r>
              <a:rPr lang="en-GB" altLang="en-US" smtClean="0"/>
              <a:t> </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8200" name="Picture 13" descr="r231612_9254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1341438"/>
            <a:ext cx="5472113" cy="3622675"/>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15" descr="drugs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82442">
            <a:off x="5795963" y="1916113"/>
            <a:ext cx="2736850" cy="2479675"/>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19" name="Title 1"/>
          <p:cNvSpPr>
            <a:spLocks noGrp="1"/>
          </p:cNvSpPr>
          <p:nvPr>
            <p:ph type="title" idx="4294967295"/>
          </p:nvPr>
        </p:nvSpPr>
        <p:spPr>
          <a:xfrm>
            <a:off x="0" y="0"/>
            <a:ext cx="9144000" cy="1368425"/>
          </a:xfrm>
        </p:spPr>
        <p:txBody>
          <a:bodyPr/>
          <a:lstStyle/>
          <a:p>
            <a:pPr eaLnBrk="1" hangingPunct="1"/>
            <a:r>
              <a:rPr lang="en-GB" altLang="en-US" sz="3200" b="1" smtClean="0">
                <a:latin typeface="Comic Sans MS" pitchFamily="66" charset="0"/>
              </a:rPr>
              <a:t>Dylid trin dysgyblion ag </a:t>
            </a:r>
            <a:r>
              <a:rPr lang="en-US" altLang="en-US" sz="3200" b="1" smtClean="0">
                <a:latin typeface="Comic Sans MS" pitchFamily="66" charset="0"/>
              </a:rPr>
              <a:t>A</a:t>
            </a:r>
            <a:r>
              <a:rPr lang="en-GB" altLang="en-US" sz="3200" b="1" smtClean="0">
                <a:latin typeface="Comic Sans MS" pitchFamily="66" charset="0"/>
              </a:rPr>
              <a:t>DHD gyda meddyginiaeth</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9224" name="Picture 15" descr="ritalin_medium_jpg_4c0e3ae3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339850"/>
            <a:ext cx="3671887" cy="367188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7" descr="ADH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75269">
            <a:off x="5559425" y="1344613"/>
            <a:ext cx="298767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8731" y="523753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93228" y="5141143"/>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0247" name="Text Box 10"/>
          <p:cNvSpPr txBox="1">
            <a:spLocks noChangeArrowheads="1"/>
          </p:cNvSpPr>
          <p:nvPr/>
        </p:nvSpPr>
        <p:spPr bwMode="auto">
          <a:xfrm>
            <a:off x="179388" y="549275"/>
            <a:ext cx="381635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a:latin typeface="Comic Sans MS" pitchFamily="66" charset="0"/>
              </a:rPr>
              <a:t>Dylai cymryd a gwerthu cyffuriau cyfreithlon gael ei reoli drwy adeiladau trwyddedig (megis tafarndai yn y DU neu cafés yn yr Iseldiroedd)  </a:t>
            </a:r>
          </a:p>
        </p:txBody>
      </p:sp>
      <p:pic>
        <p:nvPicPr>
          <p:cNvPr id="10248" name="Picture 12" descr="Amsterdam-Coffee-Shop-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879475"/>
            <a:ext cx="4464050" cy="381158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1460</Words>
  <Application>Microsoft Office PowerPoint</Application>
  <PresentationFormat>On-screen Show (4:3)</PresentationFormat>
  <Paragraphs>101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Comic Sans MS</vt:lpstr>
      <vt:lpstr>Calibri</vt:lpstr>
      <vt:lpstr>ＭＳ Ｐゴシック</vt:lpstr>
      <vt:lpstr>Default Design</vt:lpstr>
      <vt:lpstr>Gweithgaredd Canfod Barn   (fersiwn llawn) </vt:lpstr>
      <vt:lpstr>Gweithgaredd Canfod Barn</vt:lpstr>
      <vt:lpstr>PowerPoint Presentation</vt:lpstr>
      <vt:lpstr>PowerPoint Presentation</vt:lpstr>
      <vt:lpstr>PowerPoint Presentation</vt:lpstr>
      <vt:lpstr>Dim ond ychydig o hwyl yw mewnanadlu Ocsid Nitraidd (nwy chwerthin)</vt:lpstr>
      <vt:lpstr>Byddai’n well i bobl ifanc ddefnyddio alcohol yn hytrach na chymryd cyffuriau anghyfreithlon  </vt:lpstr>
      <vt:lpstr>Dylid trin dysgyblion ag ADHD gyda meddyginiaeth</vt:lpstr>
      <vt:lpstr>PowerPoint Presentation</vt:lpstr>
      <vt:lpstr>PowerPoint Presentation</vt:lpstr>
      <vt:lpstr>PowerPoint Presentation</vt:lpstr>
      <vt:lpstr>PowerPoint Presentation</vt:lpstr>
      <vt:lpstr>PowerPoint Presentation</vt:lpstr>
    </vt:vector>
  </TitlesOfParts>
  <Company>South Wales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Gweithgaredd Canfod Barn   (fersiwn llawn) </dc:title>
  <dc:creator>All Wales School Liaison Core Programme</dc:creator>
  <cp:lastModifiedBy>Andrew Holland</cp:lastModifiedBy>
  <cp:revision>23</cp:revision>
  <dcterms:created xsi:type="dcterms:W3CDTF">2011-11-11T17:16:32Z</dcterms:created>
  <dcterms:modified xsi:type="dcterms:W3CDTF">2018-11-26T10:15:47Z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0e2fc6c4-cd9d-4153-b478-05eaef622652</vt:lpwstr>
  </property>
  <property fmtid="{D5CDD505-2E9C-101B-9397-08002B2CF9AE}" pid="3" name="SWPIL">
    <vt:lpwstr>NOT PROTECTIVELY MARKED</vt:lpwstr>
  </property>
  <property fmtid="{D5CDD505-2E9C-101B-9397-08002B2CF9AE}" pid="4" name="SWPVNV">
    <vt:lpwstr>No Visual Mark</vt:lpwstr>
  </property>
  <property fmtid="{D5CDD505-2E9C-101B-9397-08002B2CF9AE}" pid="5" name="Protective Marking Classification">
    <vt:lpwstr>OFFICIAL - NO MARKING</vt:lpwstr>
  </property>
  <property fmtid="{D5CDD505-2E9C-101B-9397-08002B2CF9AE}" pid="6" name="Additional Descriptor">
    <vt:lpwstr/>
  </property>
  <property fmtid="{D5CDD505-2E9C-101B-9397-08002B2CF9AE}" pid="7" name="Impact Level">
    <vt:i4>0</vt:i4>
  </property>
</Properties>
</file>